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61" r:id="rId5"/>
    <p:sldId id="281" r:id="rId6"/>
    <p:sldId id="260" r:id="rId7"/>
    <p:sldId id="264" r:id="rId8"/>
    <p:sldId id="288" r:id="rId9"/>
    <p:sldId id="263" r:id="rId10"/>
    <p:sldId id="275" r:id="rId11"/>
    <p:sldId id="298" r:id="rId12"/>
    <p:sldId id="297" r:id="rId13"/>
    <p:sldId id="296" r:id="rId14"/>
    <p:sldId id="295" r:id="rId15"/>
    <p:sldId id="286" r:id="rId16"/>
    <p:sldId id="290" r:id="rId17"/>
    <p:sldId id="291" r:id="rId18"/>
    <p:sldId id="292" r:id="rId19"/>
    <p:sldId id="294" r:id="rId20"/>
    <p:sldId id="293" r:id="rId21"/>
    <p:sldId id="258" r:id="rId22"/>
  </p:sldIdLst>
  <p:sldSz cx="12192000" cy="6858000"/>
  <p:notesSz cx="6735763" cy="9866313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Arial Narrow" pitchFamily="34" charset="0"/>
      <p:regular r:id="rId29"/>
      <p:bold r:id="rId30"/>
      <p:italic r:id="rId31"/>
      <p:boldItalic r:id="rId32"/>
    </p:embeddedFont>
    <p:embeddedFont>
      <p:font typeface="Bahnschrift SemiBold Condensed" pitchFamily="34" charset="0"/>
      <p:bold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8673" autoAdjust="0"/>
  </p:normalViewPr>
  <p:slideViewPr>
    <p:cSldViewPr snapToGrid="0">
      <p:cViewPr>
        <p:scale>
          <a:sx n="95" d="100"/>
          <a:sy n="95" d="100"/>
        </p:scale>
        <p:origin x="-534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7AD17-F17F-43B9-AC87-966DAA9A30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B250B9-85E4-4983-A64A-5DFE2EDD4634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Мониторинг системы образования </a:t>
          </a:r>
          <a:endParaRPr lang="ru-RU" dirty="0"/>
        </a:p>
      </dgm:t>
    </dgm:pt>
    <dgm:pt modelId="{BE39CAE7-CBFC-449C-9F2F-B61607555978}" type="parTrans" cxnId="{BB2D7ADF-0FF6-4CE2-8582-E6E1804DD735}">
      <dgm:prSet/>
      <dgm:spPr/>
      <dgm:t>
        <a:bodyPr/>
        <a:lstStyle/>
        <a:p>
          <a:endParaRPr lang="ru-RU"/>
        </a:p>
      </dgm:t>
    </dgm:pt>
    <dgm:pt modelId="{92537B03-9737-4961-96FD-5FBAD4D048C4}" type="sibTrans" cxnId="{BB2D7ADF-0FF6-4CE2-8582-E6E1804DD735}">
      <dgm:prSet/>
      <dgm:spPr/>
      <dgm:t>
        <a:bodyPr/>
        <a:lstStyle/>
        <a:p>
          <a:endParaRPr lang="ru-RU"/>
        </a:p>
      </dgm:t>
    </dgm:pt>
    <dgm:pt modelId="{8BCF5AC8-C46F-4A21-9AA8-3C98BDD38E67}">
      <dgm:prSet phldrT="[Текст]"/>
      <dgm:spPr/>
      <dgm:t>
        <a:bodyPr/>
        <a:lstStyle/>
        <a:p>
          <a:r>
            <a:rPr lang="ru-RU" dirty="0" smtClean="0"/>
            <a:t>Мониторинг системы образования представляет собой систематическое стандартизированное наблюдение за состоянием образования и динамикой изменений его результатов, в том числе в рамках оценки качества образования, условиями осуществления образовательной деятельности, контингентом обучающихся, учебными и </a:t>
          </a:r>
          <a:r>
            <a:rPr lang="ru-RU" dirty="0" err="1" smtClean="0"/>
            <a:t>внеучебными</a:t>
          </a:r>
          <a:r>
            <a:rPr lang="ru-RU" dirty="0" smtClean="0"/>
            <a:t> достижениями обучающихся, профессиональными достижениями выпускников организаций, осуществляющих образовательную деятельность, состоянием сети организаций, осуществляющих образовательную деятельность.</a:t>
          </a:r>
          <a:endParaRPr lang="ru-RU" dirty="0"/>
        </a:p>
      </dgm:t>
    </dgm:pt>
    <dgm:pt modelId="{1E966CAD-4831-4C7E-9A87-9DD1118B721D}" type="parTrans" cxnId="{F0EFAFF7-E411-442C-A961-026596D9A4CA}">
      <dgm:prSet/>
      <dgm:spPr/>
      <dgm:t>
        <a:bodyPr/>
        <a:lstStyle/>
        <a:p>
          <a:endParaRPr lang="ru-RU"/>
        </a:p>
      </dgm:t>
    </dgm:pt>
    <dgm:pt modelId="{579651D8-9A82-4D49-8D32-E4DC0259BA7B}" type="sibTrans" cxnId="{F0EFAFF7-E411-442C-A961-026596D9A4CA}">
      <dgm:prSet/>
      <dgm:spPr/>
      <dgm:t>
        <a:bodyPr/>
        <a:lstStyle/>
        <a:p>
          <a:endParaRPr lang="ru-RU"/>
        </a:p>
      </dgm:t>
    </dgm:pt>
    <dgm:pt modelId="{A26763C9-80BB-4D5F-8C5A-05BE25773E32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Аккредитационный мониторинг </a:t>
          </a:r>
          <a:endParaRPr lang="ru-RU" dirty="0"/>
        </a:p>
      </dgm:t>
    </dgm:pt>
    <dgm:pt modelId="{63AF6EE2-68CF-435A-868C-C0F28053D297}" type="parTrans" cxnId="{D7B6A5D2-9161-4DA3-9F4B-0752B3B055DF}">
      <dgm:prSet/>
      <dgm:spPr/>
      <dgm:t>
        <a:bodyPr/>
        <a:lstStyle/>
        <a:p>
          <a:endParaRPr lang="ru-RU"/>
        </a:p>
      </dgm:t>
    </dgm:pt>
    <dgm:pt modelId="{47E90D55-424A-4044-8906-FB9F2709A40F}" type="sibTrans" cxnId="{D7B6A5D2-9161-4DA3-9F4B-0752B3B055DF}">
      <dgm:prSet/>
      <dgm:spPr/>
      <dgm:t>
        <a:bodyPr/>
        <a:lstStyle/>
        <a:p>
          <a:endParaRPr lang="ru-RU"/>
        </a:p>
      </dgm:t>
    </dgm:pt>
    <dgm:pt modelId="{6A7FB454-918C-4DD6-A9AA-42A747D1832A}">
      <dgm:prSet phldrT="[Текст]"/>
      <dgm:spPr/>
      <dgm:t>
        <a:bodyPr/>
        <a:lstStyle/>
        <a:p>
          <a:r>
            <a:rPr lang="ru-RU" dirty="0" smtClean="0"/>
            <a:t>В рамках мониторинга системы образования будет осуществляться аккредитационный мониторинг, предметом которого является систематическое стандартизированное наблюдение за выполнением организациями, осуществляющими образовательную деятельность, аккредитационных показателей</a:t>
          </a:r>
          <a:endParaRPr lang="ru-RU" dirty="0"/>
        </a:p>
      </dgm:t>
    </dgm:pt>
    <dgm:pt modelId="{9CBA34DF-964D-4C4B-9731-B4E571E480A7}" type="parTrans" cxnId="{39C6BCEC-CBC3-4EE2-B91D-4FFDC1926461}">
      <dgm:prSet/>
      <dgm:spPr/>
      <dgm:t>
        <a:bodyPr/>
        <a:lstStyle/>
        <a:p>
          <a:endParaRPr lang="ru-RU"/>
        </a:p>
      </dgm:t>
    </dgm:pt>
    <dgm:pt modelId="{025451F1-67D5-4262-8C2E-1C095D3DA5CF}" type="sibTrans" cxnId="{39C6BCEC-CBC3-4EE2-B91D-4FFDC1926461}">
      <dgm:prSet/>
      <dgm:spPr/>
      <dgm:t>
        <a:bodyPr/>
        <a:lstStyle/>
        <a:p>
          <a:endParaRPr lang="ru-RU"/>
        </a:p>
      </dgm:t>
    </dgm:pt>
    <dgm:pt modelId="{56EEF8F1-03B1-4BFA-88FB-70AC2D25C6E3}" type="pres">
      <dgm:prSet presAssocID="{A4B7AD17-F17F-43B9-AC87-966DAA9A30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77E135-24F3-47CC-9707-C7E015FCEB5A}" type="pres">
      <dgm:prSet presAssocID="{67B250B9-85E4-4983-A64A-5DFE2EDD463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C5CBC-A98B-4993-88AC-C4A16EB58503}" type="pres">
      <dgm:prSet presAssocID="{67B250B9-85E4-4983-A64A-5DFE2EDD463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9B14D-D401-46BE-B3B2-826D077A8169}" type="pres">
      <dgm:prSet presAssocID="{A26763C9-80BB-4D5F-8C5A-05BE25773E32}" presName="parentText" presStyleLbl="node1" presStyleIdx="1" presStyleCnt="2" custLinFactNeighborX="-173" custLinFactNeighborY="-4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91F24-42FF-4E0D-AC11-F4391DEC53AB}" type="pres">
      <dgm:prSet presAssocID="{A26763C9-80BB-4D5F-8C5A-05BE25773E32}" presName="childText" presStyleLbl="revTx" presStyleIdx="1" presStyleCnt="2" custScaleY="76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3DA209-320F-4989-AE19-61D7DB606228}" type="presOf" srcId="{A4B7AD17-F17F-43B9-AC87-966DAA9A30D8}" destId="{56EEF8F1-03B1-4BFA-88FB-70AC2D25C6E3}" srcOrd="0" destOrd="0" presId="urn:microsoft.com/office/officeart/2005/8/layout/vList2"/>
    <dgm:cxn modelId="{BB2D7ADF-0FF6-4CE2-8582-E6E1804DD735}" srcId="{A4B7AD17-F17F-43B9-AC87-966DAA9A30D8}" destId="{67B250B9-85E4-4983-A64A-5DFE2EDD4634}" srcOrd="0" destOrd="0" parTransId="{BE39CAE7-CBFC-449C-9F2F-B61607555978}" sibTransId="{92537B03-9737-4961-96FD-5FBAD4D048C4}"/>
    <dgm:cxn modelId="{F340605F-C938-4496-BB0E-22A79AAEFF4F}" type="presOf" srcId="{8BCF5AC8-C46F-4A21-9AA8-3C98BDD38E67}" destId="{0E2C5CBC-A98B-4993-88AC-C4A16EB58503}" srcOrd="0" destOrd="0" presId="urn:microsoft.com/office/officeart/2005/8/layout/vList2"/>
    <dgm:cxn modelId="{795682F6-BE34-4975-A145-7B8728B0DF88}" type="presOf" srcId="{A26763C9-80BB-4D5F-8C5A-05BE25773E32}" destId="{0579B14D-D401-46BE-B3B2-826D077A8169}" srcOrd="0" destOrd="0" presId="urn:microsoft.com/office/officeart/2005/8/layout/vList2"/>
    <dgm:cxn modelId="{39C6BCEC-CBC3-4EE2-B91D-4FFDC1926461}" srcId="{A26763C9-80BB-4D5F-8C5A-05BE25773E32}" destId="{6A7FB454-918C-4DD6-A9AA-42A747D1832A}" srcOrd="0" destOrd="0" parTransId="{9CBA34DF-964D-4C4B-9731-B4E571E480A7}" sibTransId="{025451F1-67D5-4262-8C2E-1C095D3DA5CF}"/>
    <dgm:cxn modelId="{BEFE8FF7-33BD-45E2-A060-A450E6D78D0F}" type="presOf" srcId="{6A7FB454-918C-4DD6-A9AA-42A747D1832A}" destId="{07791F24-42FF-4E0D-AC11-F4391DEC53AB}" srcOrd="0" destOrd="0" presId="urn:microsoft.com/office/officeart/2005/8/layout/vList2"/>
    <dgm:cxn modelId="{5804B312-91A1-43E4-B246-F09846806CBE}" type="presOf" srcId="{67B250B9-85E4-4983-A64A-5DFE2EDD4634}" destId="{5177E135-24F3-47CC-9707-C7E015FCEB5A}" srcOrd="0" destOrd="0" presId="urn:microsoft.com/office/officeart/2005/8/layout/vList2"/>
    <dgm:cxn modelId="{F0EFAFF7-E411-442C-A961-026596D9A4CA}" srcId="{67B250B9-85E4-4983-A64A-5DFE2EDD4634}" destId="{8BCF5AC8-C46F-4A21-9AA8-3C98BDD38E67}" srcOrd="0" destOrd="0" parTransId="{1E966CAD-4831-4C7E-9A87-9DD1118B721D}" sibTransId="{579651D8-9A82-4D49-8D32-E4DC0259BA7B}"/>
    <dgm:cxn modelId="{D7B6A5D2-9161-4DA3-9F4B-0752B3B055DF}" srcId="{A4B7AD17-F17F-43B9-AC87-966DAA9A30D8}" destId="{A26763C9-80BB-4D5F-8C5A-05BE25773E32}" srcOrd="1" destOrd="0" parTransId="{63AF6EE2-68CF-435A-868C-C0F28053D297}" sibTransId="{47E90D55-424A-4044-8906-FB9F2709A40F}"/>
    <dgm:cxn modelId="{5C08B721-5936-4DB0-A913-40F072B00A69}" type="presParOf" srcId="{56EEF8F1-03B1-4BFA-88FB-70AC2D25C6E3}" destId="{5177E135-24F3-47CC-9707-C7E015FCEB5A}" srcOrd="0" destOrd="0" presId="urn:microsoft.com/office/officeart/2005/8/layout/vList2"/>
    <dgm:cxn modelId="{E8FA90B8-26E1-459D-A261-B1D188ED7164}" type="presParOf" srcId="{56EEF8F1-03B1-4BFA-88FB-70AC2D25C6E3}" destId="{0E2C5CBC-A98B-4993-88AC-C4A16EB58503}" srcOrd="1" destOrd="0" presId="urn:microsoft.com/office/officeart/2005/8/layout/vList2"/>
    <dgm:cxn modelId="{D1C152E9-BEBE-47F7-BC2F-692E7C182295}" type="presParOf" srcId="{56EEF8F1-03B1-4BFA-88FB-70AC2D25C6E3}" destId="{0579B14D-D401-46BE-B3B2-826D077A8169}" srcOrd="2" destOrd="0" presId="urn:microsoft.com/office/officeart/2005/8/layout/vList2"/>
    <dgm:cxn modelId="{4BABF79A-2FFE-4229-AAFD-A0B07B958AC9}" type="presParOf" srcId="{56EEF8F1-03B1-4BFA-88FB-70AC2D25C6E3}" destId="{07791F24-42FF-4E0D-AC11-F4391DEC53A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660CF1-F26C-4D5F-9C36-06CDC58F3D08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E1FBF80-5244-4AD9-B16F-0A9A7D974FA0}">
      <dgm:prSet phldrT="[Текст]" custT="1"/>
      <dgm:spPr/>
      <dgm:t>
        <a:bodyPr/>
        <a:lstStyle/>
        <a:p>
          <a:r>
            <a:rPr lang="ru-RU" sz="2400" dirty="0" smtClean="0"/>
            <a:t>Наличие программы в лицензии</a:t>
          </a:r>
          <a:endParaRPr lang="ru-RU" sz="2400" dirty="0"/>
        </a:p>
      </dgm:t>
    </dgm:pt>
    <dgm:pt modelId="{21A031E6-AF3D-4967-92FD-4126EA69CE2D}" type="parTrans" cxnId="{14CE742D-6A52-4DB0-87AF-E887FEF00A2C}">
      <dgm:prSet/>
      <dgm:spPr/>
      <dgm:t>
        <a:bodyPr/>
        <a:lstStyle/>
        <a:p>
          <a:endParaRPr lang="ru-RU"/>
        </a:p>
      </dgm:t>
    </dgm:pt>
    <dgm:pt modelId="{F632411D-4E4B-4B17-B4E8-4808DFD197C6}" type="sibTrans" cxnId="{14CE742D-6A52-4DB0-87AF-E887FEF00A2C}">
      <dgm:prSet/>
      <dgm:spPr/>
      <dgm:t>
        <a:bodyPr/>
        <a:lstStyle/>
        <a:p>
          <a:endParaRPr lang="ru-RU"/>
        </a:p>
      </dgm:t>
    </dgm:pt>
    <dgm:pt modelId="{D8483273-FD25-4F02-9D60-4274A629B9F3}">
      <dgm:prSet phldrT="[Текст]" custT="1"/>
      <dgm:spPr/>
      <dgm:t>
        <a:bodyPr/>
        <a:lstStyle/>
        <a:p>
          <a:r>
            <a:rPr lang="ru-RU" sz="2400" dirty="0" smtClean="0"/>
            <a:t>Наличие программы/УГС в аккредитации</a:t>
          </a:r>
          <a:endParaRPr lang="ru-RU" sz="2400" dirty="0"/>
        </a:p>
      </dgm:t>
    </dgm:pt>
    <dgm:pt modelId="{2EE13564-F29D-4A3A-8FA2-FD0991DE54FE}" type="sibTrans" cxnId="{968FCCDA-D3E6-4B15-8189-16ED3FDE4555}">
      <dgm:prSet/>
      <dgm:spPr/>
      <dgm:t>
        <a:bodyPr/>
        <a:lstStyle/>
        <a:p>
          <a:endParaRPr lang="ru-RU"/>
        </a:p>
      </dgm:t>
    </dgm:pt>
    <dgm:pt modelId="{AEA20033-CCAF-4457-90A6-005F97055DFE}" type="parTrans" cxnId="{968FCCDA-D3E6-4B15-8189-16ED3FDE4555}">
      <dgm:prSet/>
      <dgm:spPr/>
      <dgm:t>
        <a:bodyPr/>
        <a:lstStyle/>
        <a:p>
          <a:endParaRPr lang="ru-RU"/>
        </a:p>
      </dgm:t>
    </dgm:pt>
    <dgm:pt modelId="{541649CB-B8EE-4775-9A48-8B04833C2B9A}">
      <dgm:prSet phldrT="[Текст]"/>
      <dgm:spPr/>
      <dgm:t>
        <a:bodyPr/>
        <a:lstStyle/>
        <a:p>
          <a:r>
            <a:rPr lang="ru-RU" dirty="0" smtClean="0"/>
            <a:t>Реализация ОП в текущем году</a:t>
          </a:r>
          <a:endParaRPr lang="ru-RU" dirty="0"/>
        </a:p>
      </dgm:t>
    </dgm:pt>
    <dgm:pt modelId="{5D7EEE70-561B-43E5-A88A-B7364547EE23}" type="sibTrans" cxnId="{F7CD053B-D264-4FFC-9956-647D96DA1DA7}">
      <dgm:prSet/>
      <dgm:spPr/>
      <dgm:t>
        <a:bodyPr/>
        <a:lstStyle/>
        <a:p>
          <a:endParaRPr lang="ru-RU"/>
        </a:p>
      </dgm:t>
    </dgm:pt>
    <dgm:pt modelId="{E8F189C3-A088-4683-B02B-2A612D1B80C6}" type="parTrans" cxnId="{F7CD053B-D264-4FFC-9956-647D96DA1DA7}">
      <dgm:prSet/>
      <dgm:spPr/>
      <dgm:t>
        <a:bodyPr/>
        <a:lstStyle/>
        <a:p>
          <a:endParaRPr lang="ru-RU"/>
        </a:p>
      </dgm:t>
    </dgm:pt>
    <dgm:pt modelId="{86A5C4F9-66B3-4180-88D0-408466940436}">
      <dgm:prSet phldrT="[Текст]"/>
      <dgm:spPr/>
      <dgm:t>
        <a:bodyPr/>
        <a:lstStyle/>
        <a:p>
          <a:r>
            <a:rPr lang="ru-RU" dirty="0" smtClean="0"/>
            <a:t>Наличие выпускников в 2021 г., 2022 г.</a:t>
          </a:r>
          <a:endParaRPr lang="ru-RU" dirty="0"/>
        </a:p>
      </dgm:t>
    </dgm:pt>
    <dgm:pt modelId="{2ECF1740-5B40-4CEA-A27D-F14BB0235C0E}" type="sibTrans" cxnId="{C160455A-33FF-4D65-9233-FCA16CF5B947}">
      <dgm:prSet/>
      <dgm:spPr/>
      <dgm:t>
        <a:bodyPr/>
        <a:lstStyle/>
        <a:p>
          <a:endParaRPr lang="ru-RU"/>
        </a:p>
      </dgm:t>
    </dgm:pt>
    <dgm:pt modelId="{5783FD7A-7824-4BD5-9778-69DFFED4E9C4}" type="parTrans" cxnId="{C160455A-33FF-4D65-9233-FCA16CF5B947}">
      <dgm:prSet/>
      <dgm:spPr/>
      <dgm:t>
        <a:bodyPr/>
        <a:lstStyle/>
        <a:p>
          <a:endParaRPr lang="ru-RU"/>
        </a:p>
      </dgm:t>
    </dgm:pt>
    <dgm:pt modelId="{C62BF5BB-030A-40DE-8F66-1EB40ECA9C1C}">
      <dgm:prSet phldrT="[Текст]" custT="1"/>
      <dgm:spPr/>
      <dgm:t>
        <a:bodyPr/>
        <a:lstStyle/>
        <a:p>
          <a:r>
            <a:rPr lang="ru-RU" sz="2300" dirty="0" smtClean="0"/>
            <a:t>ОП СПО – на базе 9 </a:t>
          </a:r>
          <a:r>
            <a:rPr lang="ru-RU" sz="2300" dirty="0" err="1" smtClean="0"/>
            <a:t>кл</a:t>
          </a:r>
          <a:r>
            <a:rPr lang="ru-RU" sz="2300" dirty="0" smtClean="0"/>
            <a:t>. (11 </a:t>
          </a:r>
          <a:r>
            <a:rPr lang="ru-RU" sz="2300" dirty="0" err="1" smtClean="0"/>
            <a:t>кл</a:t>
          </a:r>
          <a:r>
            <a:rPr lang="ru-RU" sz="2300" dirty="0" smtClean="0"/>
            <a:t>. – если нет 9 </a:t>
          </a:r>
          <a:r>
            <a:rPr lang="ru-RU" sz="2300" dirty="0" err="1" smtClean="0"/>
            <a:t>кл</a:t>
          </a:r>
          <a:r>
            <a:rPr lang="ru-RU" sz="2300" dirty="0" smtClean="0"/>
            <a:t>.)</a:t>
          </a:r>
          <a:endParaRPr lang="ru-RU" sz="2300" dirty="0"/>
        </a:p>
      </dgm:t>
    </dgm:pt>
    <dgm:pt modelId="{09D59B15-E426-488F-BBEB-4DEF7F8F4E9F}" type="sibTrans" cxnId="{6448FEB5-192D-4022-A649-82BD1587B3A2}">
      <dgm:prSet/>
      <dgm:spPr/>
      <dgm:t>
        <a:bodyPr/>
        <a:lstStyle/>
        <a:p>
          <a:endParaRPr lang="ru-RU"/>
        </a:p>
      </dgm:t>
    </dgm:pt>
    <dgm:pt modelId="{014B2C90-DCA3-4691-9A25-97C76B0E737D}" type="parTrans" cxnId="{6448FEB5-192D-4022-A649-82BD1587B3A2}">
      <dgm:prSet/>
      <dgm:spPr/>
      <dgm:t>
        <a:bodyPr/>
        <a:lstStyle/>
        <a:p>
          <a:endParaRPr lang="ru-RU"/>
        </a:p>
      </dgm:t>
    </dgm:pt>
    <dgm:pt modelId="{79B4581D-FCA0-414C-AD6E-91998A183702}">
      <dgm:prSet custT="1"/>
      <dgm:spPr/>
      <dgm:t>
        <a:bodyPr/>
        <a:lstStyle/>
        <a:p>
          <a:r>
            <a:rPr lang="ru-RU" sz="2400" dirty="0" smtClean="0"/>
            <a:t>Соответствие ОП в лицензии УГС</a:t>
          </a:r>
          <a:endParaRPr lang="ru-RU" sz="2400" dirty="0"/>
        </a:p>
      </dgm:t>
    </dgm:pt>
    <dgm:pt modelId="{ACCD307F-D542-4A28-B575-18D555F5ADAA}" type="parTrans" cxnId="{387DBEF7-0C95-4519-88E0-55B250F3BEF8}">
      <dgm:prSet/>
      <dgm:spPr/>
      <dgm:t>
        <a:bodyPr/>
        <a:lstStyle/>
        <a:p>
          <a:endParaRPr lang="ru-RU"/>
        </a:p>
      </dgm:t>
    </dgm:pt>
    <dgm:pt modelId="{CAA53F4B-E3AB-48A0-9E75-A87B2ED701E4}" type="sibTrans" cxnId="{387DBEF7-0C95-4519-88E0-55B250F3BEF8}">
      <dgm:prSet/>
      <dgm:spPr/>
      <dgm:t>
        <a:bodyPr/>
        <a:lstStyle/>
        <a:p>
          <a:endParaRPr lang="ru-RU"/>
        </a:p>
      </dgm:t>
    </dgm:pt>
    <dgm:pt modelId="{8AE41A87-62DE-4D91-A7A9-4E211E4457D9}">
      <dgm:prSet custT="1"/>
      <dgm:spPr/>
      <dgm:t>
        <a:bodyPr/>
        <a:lstStyle/>
        <a:p>
          <a:r>
            <a:rPr lang="ru-RU" sz="2400" dirty="0" smtClean="0"/>
            <a:t>Коды, наименования специальностей/профессий = законодательство РФ</a:t>
          </a:r>
          <a:endParaRPr lang="ru-RU" sz="2400" dirty="0"/>
        </a:p>
      </dgm:t>
    </dgm:pt>
    <dgm:pt modelId="{2977B249-B8AF-419C-AFD2-DB78C06B8AA7}" type="parTrans" cxnId="{A6443C70-6FA3-415E-81D4-8F8FA54E266C}">
      <dgm:prSet/>
      <dgm:spPr/>
      <dgm:t>
        <a:bodyPr/>
        <a:lstStyle/>
        <a:p>
          <a:endParaRPr lang="ru-RU"/>
        </a:p>
      </dgm:t>
    </dgm:pt>
    <dgm:pt modelId="{0A0BBCD3-D99A-4B9B-8EF8-591ADF535D38}" type="sibTrans" cxnId="{A6443C70-6FA3-415E-81D4-8F8FA54E266C}">
      <dgm:prSet/>
      <dgm:spPr/>
      <dgm:t>
        <a:bodyPr/>
        <a:lstStyle/>
        <a:p>
          <a:endParaRPr lang="ru-RU"/>
        </a:p>
      </dgm:t>
    </dgm:pt>
    <dgm:pt modelId="{885D887A-0B60-451A-89D4-617F63DCB02B}" type="pres">
      <dgm:prSet presAssocID="{B2660CF1-F26C-4D5F-9C36-06CDC58F3D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A09B25B-A523-4DBF-9E85-410B3BBCD972}" type="pres">
      <dgm:prSet presAssocID="{B2660CF1-F26C-4D5F-9C36-06CDC58F3D08}" presName="Name1" presStyleCnt="0"/>
      <dgm:spPr/>
      <dgm:t>
        <a:bodyPr/>
        <a:lstStyle/>
        <a:p>
          <a:endParaRPr lang="ru-RU"/>
        </a:p>
      </dgm:t>
    </dgm:pt>
    <dgm:pt modelId="{879D2BC6-33AE-415D-B3E3-1CF3A520DB24}" type="pres">
      <dgm:prSet presAssocID="{B2660CF1-F26C-4D5F-9C36-06CDC58F3D08}" presName="cycle" presStyleCnt="0"/>
      <dgm:spPr/>
      <dgm:t>
        <a:bodyPr/>
        <a:lstStyle/>
        <a:p>
          <a:endParaRPr lang="ru-RU"/>
        </a:p>
      </dgm:t>
    </dgm:pt>
    <dgm:pt modelId="{50B49CB6-5329-4C8B-9641-4C8A68501E5C}" type="pres">
      <dgm:prSet presAssocID="{B2660CF1-F26C-4D5F-9C36-06CDC58F3D08}" presName="srcNode" presStyleLbl="node1" presStyleIdx="0" presStyleCnt="7"/>
      <dgm:spPr/>
      <dgm:t>
        <a:bodyPr/>
        <a:lstStyle/>
        <a:p>
          <a:endParaRPr lang="ru-RU"/>
        </a:p>
      </dgm:t>
    </dgm:pt>
    <dgm:pt modelId="{822C7D2E-082C-4136-83CC-3EB5E50C4DF3}" type="pres">
      <dgm:prSet presAssocID="{B2660CF1-F26C-4D5F-9C36-06CDC58F3D08}" presName="conn" presStyleLbl="parChTrans1D2" presStyleIdx="0" presStyleCnt="1"/>
      <dgm:spPr/>
      <dgm:t>
        <a:bodyPr/>
        <a:lstStyle/>
        <a:p>
          <a:endParaRPr lang="ru-RU"/>
        </a:p>
      </dgm:t>
    </dgm:pt>
    <dgm:pt modelId="{8E55B63A-B94E-46FB-B21E-74D3B6BE2190}" type="pres">
      <dgm:prSet presAssocID="{B2660CF1-F26C-4D5F-9C36-06CDC58F3D08}" presName="extraNode" presStyleLbl="node1" presStyleIdx="0" presStyleCnt="7"/>
      <dgm:spPr/>
      <dgm:t>
        <a:bodyPr/>
        <a:lstStyle/>
        <a:p>
          <a:endParaRPr lang="ru-RU"/>
        </a:p>
      </dgm:t>
    </dgm:pt>
    <dgm:pt modelId="{568887EA-6BA2-415E-AABA-365A02D68230}" type="pres">
      <dgm:prSet presAssocID="{B2660CF1-F26C-4D5F-9C36-06CDC58F3D08}" presName="dstNode" presStyleLbl="node1" presStyleIdx="0" presStyleCnt="7"/>
      <dgm:spPr/>
      <dgm:t>
        <a:bodyPr/>
        <a:lstStyle/>
        <a:p>
          <a:endParaRPr lang="ru-RU"/>
        </a:p>
      </dgm:t>
    </dgm:pt>
    <dgm:pt modelId="{279AE046-F673-4A95-ADAD-FB1FFDB2780F}" type="pres">
      <dgm:prSet presAssocID="{DE1FBF80-5244-4AD9-B16F-0A9A7D974FA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ECDFC-9171-4EBB-9D44-F2B6C039554C}" type="pres">
      <dgm:prSet presAssocID="{DE1FBF80-5244-4AD9-B16F-0A9A7D974FA0}" presName="accent_1" presStyleCnt="0"/>
      <dgm:spPr/>
      <dgm:t>
        <a:bodyPr/>
        <a:lstStyle/>
        <a:p>
          <a:endParaRPr lang="ru-RU"/>
        </a:p>
      </dgm:t>
    </dgm:pt>
    <dgm:pt modelId="{974E947E-6867-4E71-876F-EC469BDB4F82}" type="pres">
      <dgm:prSet presAssocID="{DE1FBF80-5244-4AD9-B16F-0A9A7D974FA0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C7922CDF-40EC-418B-9F14-705BB9B854E4}" type="pres">
      <dgm:prSet presAssocID="{D8483273-FD25-4F02-9D60-4274A629B9F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9E309-9E0C-4C03-9ED3-386DE2162C65}" type="pres">
      <dgm:prSet presAssocID="{D8483273-FD25-4F02-9D60-4274A629B9F3}" presName="accent_2" presStyleCnt="0"/>
      <dgm:spPr/>
      <dgm:t>
        <a:bodyPr/>
        <a:lstStyle/>
        <a:p>
          <a:endParaRPr lang="ru-RU"/>
        </a:p>
      </dgm:t>
    </dgm:pt>
    <dgm:pt modelId="{94EE4C89-19F3-41D3-B723-719C22C5110F}" type="pres">
      <dgm:prSet presAssocID="{D8483273-FD25-4F02-9D60-4274A629B9F3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ABC8C0D2-52E8-4D15-971B-365ACF2BF568}" type="pres">
      <dgm:prSet presAssocID="{79B4581D-FCA0-414C-AD6E-91998A18370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BA044-CD5E-41C4-90CE-140FEEB36EE6}" type="pres">
      <dgm:prSet presAssocID="{79B4581D-FCA0-414C-AD6E-91998A183702}" presName="accent_3" presStyleCnt="0"/>
      <dgm:spPr/>
      <dgm:t>
        <a:bodyPr/>
        <a:lstStyle/>
        <a:p>
          <a:endParaRPr lang="ru-RU"/>
        </a:p>
      </dgm:t>
    </dgm:pt>
    <dgm:pt modelId="{B230BDCC-CD61-4582-BAB8-8AFAE70D4580}" type="pres">
      <dgm:prSet presAssocID="{79B4581D-FCA0-414C-AD6E-91998A183702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35324081-02F0-4EF0-BED9-76A1256B1EB8}" type="pres">
      <dgm:prSet presAssocID="{8AE41A87-62DE-4D91-A7A9-4E211E4457D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6D1B7-74B4-4AFE-B56F-E34A4B9367BF}" type="pres">
      <dgm:prSet presAssocID="{8AE41A87-62DE-4D91-A7A9-4E211E4457D9}" presName="accent_4" presStyleCnt="0"/>
      <dgm:spPr/>
      <dgm:t>
        <a:bodyPr/>
        <a:lstStyle/>
        <a:p>
          <a:endParaRPr lang="ru-RU"/>
        </a:p>
      </dgm:t>
    </dgm:pt>
    <dgm:pt modelId="{F98CB2E4-06C6-47F6-B3B2-742F26987AA7}" type="pres">
      <dgm:prSet presAssocID="{8AE41A87-62DE-4D91-A7A9-4E211E4457D9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8FD36031-C999-458A-B3D7-AAE6007206F1}" type="pres">
      <dgm:prSet presAssocID="{541649CB-B8EE-4775-9A48-8B04833C2B9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D40F5-A4D2-49D8-B6D4-0ABAA74F110D}" type="pres">
      <dgm:prSet presAssocID="{541649CB-B8EE-4775-9A48-8B04833C2B9A}" presName="accent_5" presStyleCnt="0"/>
      <dgm:spPr/>
      <dgm:t>
        <a:bodyPr/>
        <a:lstStyle/>
        <a:p>
          <a:endParaRPr lang="ru-RU"/>
        </a:p>
      </dgm:t>
    </dgm:pt>
    <dgm:pt modelId="{452FB055-A755-41F3-BC61-B79DC2EAB394}" type="pres">
      <dgm:prSet presAssocID="{541649CB-B8EE-4775-9A48-8B04833C2B9A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F307E32C-9EC5-4890-9DA2-2F65AF7EB6B0}" type="pres">
      <dgm:prSet presAssocID="{86A5C4F9-66B3-4180-88D0-40846694043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2FFE6-B806-4C2E-82C2-00FA5BB2C64D}" type="pres">
      <dgm:prSet presAssocID="{86A5C4F9-66B3-4180-88D0-408466940436}" presName="accent_6" presStyleCnt="0"/>
      <dgm:spPr/>
      <dgm:t>
        <a:bodyPr/>
        <a:lstStyle/>
        <a:p>
          <a:endParaRPr lang="ru-RU"/>
        </a:p>
      </dgm:t>
    </dgm:pt>
    <dgm:pt modelId="{61EB57A0-FF25-4987-A76E-66FB7773B2CD}" type="pres">
      <dgm:prSet presAssocID="{86A5C4F9-66B3-4180-88D0-408466940436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15089588-4719-49D2-806B-5987989E6EBA}" type="pres">
      <dgm:prSet presAssocID="{C62BF5BB-030A-40DE-8F66-1EB40ECA9C1C}" presName="text_7" presStyleLbl="node1" presStyleIdx="6" presStyleCnt="7" custLinFactNeighborX="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12E3D-7A13-402A-9567-54E91AE0DAAB}" type="pres">
      <dgm:prSet presAssocID="{C62BF5BB-030A-40DE-8F66-1EB40ECA9C1C}" presName="accent_7" presStyleCnt="0"/>
      <dgm:spPr/>
      <dgm:t>
        <a:bodyPr/>
        <a:lstStyle/>
        <a:p>
          <a:endParaRPr lang="ru-RU"/>
        </a:p>
      </dgm:t>
    </dgm:pt>
    <dgm:pt modelId="{7D22BACF-FDAF-45C5-B652-94B993AC7B99}" type="pres">
      <dgm:prSet presAssocID="{C62BF5BB-030A-40DE-8F66-1EB40ECA9C1C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14CE742D-6A52-4DB0-87AF-E887FEF00A2C}" srcId="{B2660CF1-F26C-4D5F-9C36-06CDC58F3D08}" destId="{DE1FBF80-5244-4AD9-B16F-0A9A7D974FA0}" srcOrd="0" destOrd="0" parTransId="{21A031E6-AF3D-4967-92FD-4126EA69CE2D}" sibTransId="{F632411D-4E4B-4B17-B4E8-4808DFD197C6}"/>
    <dgm:cxn modelId="{387DBEF7-0C95-4519-88E0-55B250F3BEF8}" srcId="{B2660CF1-F26C-4D5F-9C36-06CDC58F3D08}" destId="{79B4581D-FCA0-414C-AD6E-91998A183702}" srcOrd="2" destOrd="0" parTransId="{ACCD307F-D542-4A28-B575-18D555F5ADAA}" sibTransId="{CAA53F4B-E3AB-48A0-9E75-A87B2ED701E4}"/>
    <dgm:cxn modelId="{8E8C8A7F-0562-4BF2-9BEE-1153E035097D}" type="presOf" srcId="{DE1FBF80-5244-4AD9-B16F-0A9A7D974FA0}" destId="{279AE046-F673-4A95-ADAD-FB1FFDB2780F}" srcOrd="0" destOrd="0" presId="urn:microsoft.com/office/officeart/2008/layout/VerticalCurvedList"/>
    <dgm:cxn modelId="{6A5A1CFB-A731-4F97-82F0-D63BFA590EFD}" type="presOf" srcId="{C62BF5BB-030A-40DE-8F66-1EB40ECA9C1C}" destId="{15089588-4719-49D2-806B-5987989E6EBA}" srcOrd="0" destOrd="0" presId="urn:microsoft.com/office/officeart/2008/layout/VerticalCurvedList"/>
    <dgm:cxn modelId="{04D91A56-4939-4804-BF12-4798C386EE3D}" type="presOf" srcId="{79B4581D-FCA0-414C-AD6E-91998A183702}" destId="{ABC8C0D2-52E8-4D15-971B-365ACF2BF568}" srcOrd="0" destOrd="0" presId="urn:microsoft.com/office/officeart/2008/layout/VerticalCurvedList"/>
    <dgm:cxn modelId="{F7CD053B-D264-4FFC-9956-647D96DA1DA7}" srcId="{B2660CF1-F26C-4D5F-9C36-06CDC58F3D08}" destId="{541649CB-B8EE-4775-9A48-8B04833C2B9A}" srcOrd="4" destOrd="0" parTransId="{E8F189C3-A088-4683-B02B-2A612D1B80C6}" sibTransId="{5D7EEE70-561B-43E5-A88A-B7364547EE23}"/>
    <dgm:cxn modelId="{A6443C70-6FA3-415E-81D4-8F8FA54E266C}" srcId="{B2660CF1-F26C-4D5F-9C36-06CDC58F3D08}" destId="{8AE41A87-62DE-4D91-A7A9-4E211E4457D9}" srcOrd="3" destOrd="0" parTransId="{2977B249-B8AF-419C-AFD2-DB78C06B8AA7}" sibTransId="{0A0BBCD3-D99A-4B9B-8EF8-591ADF535D38}"/>
    <dgm:cxn modelId="{657DE9B7-0656-40E6-9A1E-048D1AACFE77}" type="presOf" srcId="{86A5C4F9-66B3-4180-88D0-408466940436}" destId="{F307E32C-9EC5-4890-9DA2-2F65AF7EB6B0}" srcOrd="0" destOrd="0" presId="urn:microsoft.com/office/officeart/2008/layout/VerticalCurvedList"/>
    <dgm:cxn modelId="{6448FEB5-192D-4022-A649-82BD1587B3A2}" srcId="{B2660CF1-F26C-4D5F-9C36-06CDC58F3D08}" destId="{C62BF5BB-030A-40DE-8F66-1EB40ECA9C1C}" srcOrd="6" destOrd="0" parTransId="{014B2C90-DCA3-4691-9A25-97C76B0E737D}" sibTransId="{09D59B15-E426-488F-BBEB-4DEF7F8F4E9F}"/>
    <dgm:cxn modelId="{BC039D17-8852-4EFB-BE1E-A4E498EA5610}" type="presOf" srcId="{541649CB-B8EE-4775-9A48-8B04833C2B9A}" destId="{8FD36031-C999-458A-B3D7-AAE6007206F1}" srcOrd="0" destOrd="0" presId="urn:microsoft.com/office/officeart/2008/layout/VerticalCurvedList"/>
    <dgm:cxn modelId="{7A0C1029-8CED-4BD0-9398-DBCC72633B9B}" type="presOf" srcId="{B2660CF1-F26C-4D5F-9C36-06CDC58F3D08}" destId="{885D887A-0B60-451A-89D4-617F63DCB02B}" srcOrd="0" destOrd="0" presId="urn:microsoft.com/office/officeart/2008/layout/VerticalCurvedList"/>
    <dgm:cxn modelId="{7C9395AC-3364-472E-8353-DC99BF0C374B}" type="presOf" srcId="{F632411D-4E4B-4B17-B4E8-4808DFD197C6}" destId="{822C7D2E-082C-4136-83CC-3EB5E50C4DF3}" srcOrd="0" destOrd="0" presId="urn:microsoft.com/office/officeart/2008/layout/VerticalCurvedList"/>
    <dgm:cxn modelId="{301CD153-4819-43C8-B9F0-C185931D1791}" type="presOf" srcId="{D8483273-FD25-4F02-9D60-4274A629B9F3}" destId="{C7922CDF-40EC-418B-9F14-705BB9B854E4}" srcOrd="0" destOrd="0" presId="urn:microsoft.com/office/officeart/2008/layout/VerticalCurvedList"/>
    <dgm:cxn modelId="{C160455A-33FF-4D65-9233-FCA16CF5B947}" srcId="{B2660CF1-F26C-4D5F-9C36-06CDC58F3D08}" destId="{86A5C4F9-66B3-4180-88D0-408466940436}" srcOrd="5" destOrd="0" parTransId="{5783FD7A-7824-4BD5-9778-69DFFED4E9C4}" sibTransId="{2ECF1740-5B40-4CEA-A27D-F14BB0235C0E}"/>
    <dgm:cxn modelId="{B7AA2149-13A1-499E-95E5-122AB624ED60}" type="presOf" srcId="{8AE41A87-62DE-4D91-A7A9-4E211E4457D9}" destId="{35324081-02F0-4EF0-BED9-76A1256B1EB8}" srcOrd="0" destOrd="0" presId="urn:microsoft.com/office/officeart/2008/layout/VerticalCurvedList"/>
    <dgm:cxn modelId="{968FCCDA-D3E6-4B15-8189-16ED3FDE4555}" srcId="{B2660CF1-F26C-4D5F-9C36-06CDC58F3D08}" destId="{D8483273-FD25-4F02-9D60-4274A629B9F3}" srcOrd="1" destOrd="0" parTransId="{AEA20033-CCAF-4457-90A6-005F97055DFE}" sibTransId="{2EE13564-F29D-4A3A-8FA2-FD0991DE54FE}"/>
    <dgm:cxn modelId="{2C4F7973-E9DE-4992-8BE1-9C72410A5265}" type="presParOf" srcId="{885D887A-0B60-451A-89D4-617F63DCB02B}" destId="{BA09B25B-A523-4DBF-9E85-410B3BBCD972}" srcOrd="0" destOrd="0" presId="urn:microsoft.com/office/officeart/2008/layout/VerticalCurvedList"/>
    <dgm:cxn modelId="{DC9B44B4-48B1-4651-87AB-B4280C221054}" type="presParOf" srcId="{BA09B25B-A523-4DBF-9E85-410B3BBCD972}" destId="{879D2BC6-33AE-415D-B3E3-1CF3A520DB24}" srcOrd="0" destOrd="0" presId="urn:microsoft.com/office/officeart/2008/layout/VerticalCurvedList"/>
    <dgm:cxn modelId="{6B6DE667-A78B-44DD-9861-B93E7423F1B3}" type="presParOf" srcId="{879D2BC6-33AE-415D-B3E3-1CF3A520DB24}" destId="{50B49CB6-5329-4C8B-9641-4C8A68501E5C}" srcOrd="0" destOrd="0" presId="urn:microsoft.com/office/officeart/2008/layout/VerticalCurvedList"/>
    <dgm:cxn modelId="{42480439-1FAA-458B-B1B3-FB648D7D6B60}" type="presParOf" srcId="{879D2BC6-33AE-415D-B3E3-1CF3A520DB24}" destId="{822C7D2E-082C-4136-83CC-3EB5E50C4DF3}" srcOrd="1" destOrd="0" presId="urn:microsoft.com/office/officeart/2008/layout/VerticalCurvedList"/>
    <dgm:cxn modelId="{361C5334-4B2D-40EA-B603-E76151D4A685}" type="presParOf" srcId="{879D2BC6-33AE-415D-B3E3-1CF3A520DB24}" destId="{8E55B63A-B94E-46FB-B21E-74D3B6BE2190}" srcOrd="2" destOrd="0" presId="urn:microsoft.com/office/officeart/2008/layout/VerticalCurvedList"/>
    <dgm:cxn modelId="{18DBDDB5-BC23-448F-8E5E-5BDB0D5985AD}" type="presParOf" srcId="{879D2BC6-33AE-415D-B3E3-1CF3A520DB24}" destId="{568887EA-6BA2-415E-AABA-365A02D68230}" srcOrd="3" destOrd="0" presId="urn:microsoft.com/office/officeart/2008/layout/VerticalCurvedList"/>
    <dgm:cxn modelId="{7BDE1B78-8833-44C2-8D65-9196DB0FAAFE}" type="presParOf" srcId="{BA09B25B-A523-4DBF-9E85-410B3BBCD972}" destId="{279AE046-F673-4A95-ADAD-FB1FFDB2780F}" srcOrd="1" destOrd="0" presId="urn:microsoft.com/office/officeart/2008/layout/VerticalCurvedList"/>
    <dgm:cxn modelId="{A1549637-242E-4F55-8B35-15B45B144AF4}" type="presParOf" srcId="{BA09B25B-A523-4DBF-9E85-410B3BBCD972}" destId="{F0BECDFC-9171-4EBB-9D44-F2B6C039554C}" srcOrd="2" destOrd="0" presId="urn:microsoft.com/office/officeart/2008/layout/VerticalCurvedList"/>
    <dgm:cxn modelId="{02208A26-57FD-4B46-ABE0-2407961C1BD3}" type="presParOf" srcId="{F0BECDFC-9171-4EBB-9D44-F2B6C039554C}" destId="{974E947E-6867-4E71-876F-EC469BDB4F82}" srcOrd="0" destOrd="0" presId="urn:microsoft.com/office/officeart/2008/layout/VerticalCurvedList"/>
    <dgm:cxn modelId="{2A4A1EA8-E738-4F76-964A-0D56CFAD6D42}" type="presParOf" srcId="{BA09B25B-A523-4DBF-9E85-410B3BBCD972}" destId="{C7922CDF-40EC-418B-9F14-705BB9B854E4}" srcOrd="3" destOrd="0" presId="urn:microsoft.com/office/officeart/2008/layout/VerticalCurvedList"/>
    <dgm:cxn modelId="{532CA04D-5183-4E82-A81D-78F3811EE9EA}" type="presParOf" srcId="{BA09B25B-A523-4DBF-9E85-410B3BBCD972}" destId="{2449E309-9E0C-4C03-9ED3-386DE2162C65}" srcOrd="4" destOrd="0" presId="urn:microsoft.com/office/officeart/2008/layout/VerticalCurvedList"/>
    <dgm:cxn modelId="{CC6FD476-9139-4CAF-932C-66A51B71407A}" type="presParOf" srcId="{2449E309-9E0C-4C03-9ED3-386DE2162C65}" destId="{94EE4C89-19F3-41D3-B723-719C22C5110F}" srcOrd="0" destOrd="0" presId="urn:microsoft.com/office/officeart/2008/layout/VerticalCurvedList"/>
    <dgm:cxn modelId="{89FC2AA3-7A88-4D09-94AD-DF88CDC72862}" type="presParOf" srcId="{BA09B25B-A523-4DBF-9E85-410B3BBCD972}" destId="{ABC8C0D2-52E8-4D15-971B-365ACF2BF568}" srcOrd="5" destOrd="0" presId="urn:microsoft.com/office/officeart/2008/layout/VerticalCurvedList"/>
    <dgm:cxn modelId="{BB4B2879-9EE2-4300-9D92-16C4EFBD55F3}" type="presParOf" srcId="{BA09B25B-A523-4DBF-9E85-410B3BBCD972}" destId="{4EEBA044-CD5E-41C4-90CE-140FEEB36EE6}" srcOrd="6" destOrd="0" presId="urn:microsoft.com/office/officeart/2008/layout/VerticalCurvedList"/>
    <dgm:cxn modelId="{B09CF783-350F-413C-9793-EF0A0B66471E}" type="presParOf" srcId="{4EEBA044-CD5E-41C4-90CE-140FEEB36EE6}" destId="{B230BDCC-CD61-4582-BAB8-8AFAE70D4580}" srcOrd="0" destOrd="0" presId="urn:microsoft.com/office/officeart/2008/layout/VerticalCurvedList"/>
    <dgm:cxn modelId="{7E60EC25-6119-4585-A659-F3A5678B8673}" type="presParOf" srcId="{BA09B25B-A523-4DBF-9E85-410B3BBCD972}" destId="{35324081-02F0-4EF0-BED9-76A1256B1EB8}" srcOrd="7" destOrd="0" presId="urn:microsoft.com/office/officeart/2008/layout/VerticalCurvedList"/>
    <dgm:cxn modelId="{B74110A1-1082-412F-A4FE-A86B0FAEAF2D}" type="presParOf" srcId="{BA09B25B-A523-4DBF-9E85-410B3BBCD972}" destId="{2FD6D1B7-74B4-4AFE-B56F-E34A4B9367BF}" srcOrd="8" destOrd="0" presId="urn:microsoft.com/office/officeart/2008/layout/VerticalCurvedList"/>
    <dgm:cxn modelId="{F8FEE635-0545-4954-ABD6-D3F142B2C37B}" type="presParOf" srcId="{2FD6D1B7-74B4-4AFE-B56F-E34A4B9367BF}" destId="{F98CB2E4-06C6-47F6-B3B2-742F26987AA7}" srcOrd="0" destOrd="0" presId="urn:microsoft.com/office/officeart/2008/layout/VerticalCurvedList"/>
    <dgm:cxn modelId="{AC52B273-C5F5-4506-8FE0-39869463E961}" type="presParOf" srcId="{BA09B25B-A523-4DBF-9E85-410B3BBCD972}" destId="{8FD36031-C999-458A-B3D7-AAE6007206F1}" srcOrd="9" destOrd="0" presId="urn:microsoft.com/office/officeart/2008/layout/VerticalCurvedList"/>
    <dgm:cxn modelId="{FB91F713-489F-4594-A2DE-25804B0237C4}" type="presParOf" srcId="{BA09B25B-A523-4DBF-9E85-410B3BBCD972}" destId="{CEDD40F5-A4D2-49D8-B6D4-0ABAA74F110D}" srcOrd="10" destOrd="0" presId="urn:microsoft.com/office/officeart/2008/layout/VerticalCurvedList"/>
    <dgm:cxn modelId="{C3433554-80BF-4DC6-B819-B97B51E09DE2}" type="presParOf" srcId="{CEDD40F5-A4D2-49D8-B6D4-0ABAA74F110D}" destId="{452FB055-A755-41F3-BC61-B79DC2EAB394}" srcOrd="0" destOrd="0" presId="urn:microsoft.com/office/officeart/2008/layout/VerticalCurvedList"/>
    <dgm:cxn modelId="{C2848A3C-2B04-41DD-9C86-1B5A1E79D1E7}" type="presParOf" srcId="{BA09B25B-A523-4DBF-9E85-410B3BBCD972}" destId="{F307E32C-9EC5-4890-9DA2-2F65AF7EB6B0}" srcOrd="11" destOrd="0" presId="urn:microsoft.com/office/officeart/2008/layout/VerticalCurvedList"/>
    <dgm:cxn modelId="{60BF8C05-99B8-4491-8A12-63FE8431B088}" type="presParOf" srcId="{BA09B25B-A523-4DBF-9E85-410B3BBCD972}" destId="{1842FFE6-B806-4C2E-82C2-00FA5BB2C64D}" srcOrd="12" destOrd="0" presId="urn:microsoft.com/office/officeart/2008/layout/VerticalCurvedList"/>
    <dgm:cxn modelId="{F6778FC5-B136-4520-BA3E-3450D92340A9}" type="presParOf" srcId="{1842FFE6-B806-4C2E-82C2-00FA5BB2C64D}" destId="{61EB57A0-FF25-4987-A76E-66FB7773B2CD}" srcOrd="0" destOrd="0" presId="urn:microsoft.com/office/officeart/2008/layout/VerticalCurvedList"/>
    <dgm:cxn modelId="{06C6E0FB-95AD-49A0-9FB3-B38CE6C45762}" type="presParOf" srcId="{BA09B25B-A523-4DBF-9E85-410B3BBCD972}" destId="{15089588-4719-49D2-806B-5987989E6EBA}" srcOrd="13" destOrd="0" presId="urn:microsoft.com/office/officeart/2008/layout/VerticalCurvedList"/>
    <dgm:cxn modelId="{E864126E-AA79-4C5A-B1BC-F2A1B95E3EDF}" type="presParOf" srcId="{BA09B25B-A523-4DBF-9E85-410B3BBCD972}" destId="{6D012E3D-7A13-402A-9567-54E91AE0DAAB}" srcOrd="14" destOrd="0" presId="urn:microsoft.com/office/officeart/2008/layout/VerticalCurvedList"/>
    <dgm:cxn modelId="{3FC0C60D-B287-4D5A-BF1B-DB31F2DCA6FA}" type="presParOf" srcId="{6D012E3D-7A13-402A-9567-54E91AE0DAAB}" destId="{7D22BACF-FDAF-45C5-B652-94B993AC7B9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2D27A6-1298-4FC3-9CB3-D544395436A3}" type="doc">
      <dgm:prSet loTypeId="urn:microsoft.com/office/officeart/2005/8/layout/lProcess2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D293B711-D46B-43BF-B929-FB67EB13CC1A}">
      <dgm:prSet phldrT="[Текст]"/>
      <dgm:spPr/>
      <dgm:t>
        <a:bodyPr/>
        <a:lstStyle/>
        <a:p>
          <a:r>
            <a:rPr lang="ru-RU" dirty="0" smtClean="0"/>
            <a:t>Качество  подготовки</a:t>
          </a:r>
          <a:endParaRPr lang="ru-RU" dirty="0"/>
        </a:p>
      </dgm:t>
    </dgm:pt>
    <dgm:pt modelId="{940B293A-1CC2-49A6-A0E3-1C034C1BF21A}" type="parTrans" cxnId="{F8BC37A8-C092-4436-B39C-EF2919A8FB1F}">
      <dgm:prSet/>
      <dgm:spPr/>
      <dgm:t>
        <a:bodyPr/>
        <a:lstStyle/>
        <a:p>
          <a:endParaRPr lang="ru-RU"/>
        </a:p>
      </dgm:t>
    </dgm:pt>
    <dgm:pt modelId="{240E818A-C8A7-4C73-A4E9-EABA77A5A21D}" type="sibTrans" cxnId="{F8BC37A8-C092-4436-B39C-EF2919A8FB1F}">
      <dgm:prSet/>
      <dgm:spPr/>
      <dgm:t>
        <a:bodyPr/>
        <a:lstStyle/>
        <a:p>
          <a:endParaRPr lang="ru-RU"/>
        </a:p>
      </dgm:t>
    </dgm:pt>
    <dgm:pt modelId="{86A9C0DE-CCBF-49C2-96EF-0D00213415A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Участие в ВПР - АП2</a:t>
          </a:r>
          <a:endParaRPr lang="ru-RU" dirty="0">
            <a:solidFill>
              <a:schemeClr val="tx1"/>
            </a:solidFill>
          </a:endParaRPr>
        </a:p>
      </dgm:t>
    </dgm:pt>
    <dgm:pt modelId="{6B5D4881-B628-4779-9E4B-3A64232E6A73}" type="parTrans" cxnId="{D8381955-817A-42F7-9A98-8A22D3A5C90E}">
      <dgm:prSet/>
      <dgm:spPr/>
      <dgm:t>
        <a:bodyPr/>
        <a:lstStyle/>
        <a:p>
          <a:endParaRPr lang="ru-RU"/>
        </a:p>
      </dgm:t>
    </dgm:pt>
    <dgm:pt modelId="{981AFDF4-5CD4-4D6E-86B9-1190052DF9E9}" type="sibTrans" cxnId="{D8381955-817A-42F7-9A98-8A22D3A5C90E}">
      <dgm:prSet/>
      <dgm:spPr/>
      <dgm:t>
        <a:bodyPr/>
        <a:lstStyle/>
        <a:p>
          <a:endParaRPr lang="ru-RU"/>
        </a:p>
      </dgm:t>
    </dgm:pt>
    <dgm:pt modelId="{6533EC8F-C69D-48EA-A225-E990538CE8C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</a:rPr>
            <a:t>Доля выпускников, не набравших минимальное количество баллов по обязательным учебным предметам при прохождении ГИА - АП5</a:t>
          </a:r>
          <a:endParaRPr lang="ru-RU" dirty="0" smtClean="0">
            <a:solidFill>
              <a:schemeClr val="tx1"/>
            </a:solidFill>
          </a:endParaRP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5BF163F-F1E6-4FEE-8D14-F603FF1975BE}" type="parTrans" cxnId="{F565E467-8379-4F3F-BC29-F214F1BE0E54}">
      <dgm:prSet/>
      <dgm:spPr/>
      <dgm:t>
        <a:bodyPr/>
        <a:lstStyle/>
        <a:p>
          <a:endParaRPr lang="ru-RU"/>
        </a:p>
      </dgm:t>
    </dgm:pt>
    <dgm:pt modelId="{77DE73FF-CE61-447D-A796-1E688DC5FB43}" type="sibTrans" cxnId="{F565E467-8379-4F3F-BC29-F214F1BE0E54}">
      <dgm:prSet/>
      <dgm:spPr/>
      <dgm:t>
        <a:bodyPr/>
        <a:lstStyle/>
        <a:p>
          <a:endParaRPr lang="ru-RU"/>
        </a:p>
      </dgm:t>
    </dgm:pt>
    <dgm:pt modelId="{29F228FB-8C27-4E65-81CB-2FAF18DFB92B}">
      <dgm:prSet phldrT="[Текст]"/>
      <dgm:spPr/>
      <dgm:t>
        <a:bodyPr/>
        <a:lstStyle/>
        <a:p>
          <a:r>
            <a:rPr lang="ru-RU" dirty="0" smtClean="0"/>
            <a:t>Педагогические работники</a:t>
          </a:r>
          <a:endParaRPr lang="ru-RU" dirty="0"/>
        </a:p>
      </dgm:t>
    </dgm:pt>
    <dgm:pt modelId="{9CF46C68-6256-4745-953F-FBF7F724A975}" type="parTrans" cxnId="{D7FC0931-317E-4A17-84E8-40F85171DDC8}">
      <dgm:prSet/>
      <dgm:spPr/>
      <dgm:t>
        <a:bodyPr/>
        <a:lstStyle/>
        <a:p>
          <a:endParaRPr lang="ru-RU"/>
        </a:p>
      </dgm:t>
    </dgm:pt>
    <dgm:pt modelId="{5E0BFF7C-9116-42DD-88BA-587F9EC65CF7}" type="sibTrans" cxnId="{D7FC0931-317E-4A17-84E8-40F85171DDC8}">
      <dgm:prSet/>
      <dgm:spPr/>
      <dgm:t>
        <a:bodyPr/>
        <a:lstStyle/>
        <a:p>
          <a:endParaRPr lang="ru-RU"/>
        </a:p>
      </dgm:t>
    </dgm:pt>
    <dgm:pt modelId="{E6BD2918-8FBE-4B36-8F2C-B7CA5D28E2CA}">
      <dgm:prSet phldrT="[Текст]"/>
      <dgm:spPr/>
      <dgm:t>
        <a:bodyPr/>
        <a:lstStyle/>
        <a:p>
          <a:r>
            <a:rPr lang="ru-RU" dirty="0" smtClean="0"/>
            <a:t>Образовательная среда</a:t>
          </a:r>
          <a:endParaRPr lang="ru-RU" dirty="0"/>
        </a:p>
      </dgm:t>
    </dgm:pt>
    <dgm:pt modelId="{65DF606D-C72D-4A90-9C28-EB0109B29CB5}" type="parTrans" cxnId="{CB77EF9F-8E49-43C8-A522-290CF5562DEF}">
      <dgm:prSet/>
      <dgm:spPr/>
      <dgm:t>
        <a:bodyPr/>
        <a:lstStyle/>
        <a:p>
          <a:endParaRPr lang="ru-RU"/>
        </a:p>
      </dgm:t>
    </dgm:pt>
    <dgm:pt modelId="{0118EFDD-6B43-45FF-80AC-4BF7961AE29B}" type="sibTrans" cxnId="{CB77EF9F-8E49-43C8-A522-290CF5562DEF}">
      <dgm:prSet/>
      <dgm:spPr/>
      <dgm:t>
        <a:bodyPr/>
        <a:lstStyle/>
        <a:p>
          <a:endParaRPr lang="ru-RU"/>
        </a:p>
      </dgm:t>
    </dgm:pt>
    <dgm:pt modelId="{5CEAD80C-822B-4634-B82A-48823C8878D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Наличие ЭИОС - АП1</a:t>
          </a:r>
          <a:endParaRPr lang="ru-RU" dirty="0">
            <a:solidFill>
              <a:schemeClr val="tx1"/>
            </a:solidFill>
          </a:endParaRPr>
        </a:p>
      </dgm:t>
    </dgm:pt>
    <dgm:pt modelId="{887E74C2-CFF3-467E-8C29-70EA09984AC1}" type="parTrans" cxnId="{926E1FA7-BDAE-4549-BE1A-7276297574C1}">
      <dgm:prSet/>
      <dgm:spPr/>
      <dgm:t>
        <a:bodyPr/>
        <a:lstStyle/>
        <a:p>
          <a:endParaRPr lang="ru-RU"/>
        </a:p>
      </dgm:t>
    </dgm:pt>
    <dgm:pt modelId="{E8A41B1D-C916-4FDE-81E2-FE3F947B5CA4}" type="sibTrans" cxnId="{926E1FA7-BDAE-4549-BE1A-7276297574C1}">
      <dgm:prSet/>
      <dgm:spPr/>
      <dgm:t>
        <a:bodyPr/>
        <a:lstStyle/>
        <a:p>
          <a:endParaRPr lang="ru-RU"/>
        </a:p>
      </dgm:t>
    </dgm:pt>
    <dgm:pt modelId="{E47BE889-475E-41ED-B157-E8AFCDA9868E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</a:rPr>
            <a:t>Доля выпускников, получивших допуск к ГИА - АП6</a:t>
          </a:r>
          <a:endParaRPr lang="ru-RU" dirty="0" smtClean="0">
            <a:solidFill>
              <a:schemeClr val="tx1"/>
            </a:solidFill>
          </a:endParaRP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5C1D78E-6620-41F7-BE0F-35D30D695436}" type="parTrans" cxnId="{6657DF91-45A5-476C-9F32-1B40D941C1EA}">
      <dgm:prSet/>
      <dgm:spPr/>
      <dgm:t>
        <a:bodyPr/>
        <a:lstStyle/>
        <a:p>
          <a:endParaRPr lang="ru-RU"/>
        </a:p>
      </dgm:t>
    </dgm:pt>
    <dgm:pt modelId="{A74AF4A0-776E-4B3F-A55B-EE950874DE84}" type="sibTrans" cxnId="{6657DF91-45A5-476C-9F32-1B40D941C1EA}">
      <dgm:prSet/>
      <dgm:spPr/>
      <dgm:t>
        <a:bodyPr/>
        <a:lstStyle/>
        <a:p>
          <a:endParaRPr lang="ru-RU"/>
        </a:p>
      </dgm:t>
    </dgm:pt>
    <dgm:pt modelId="{765FEEAC-1EF6-4EA8-924D-62E826B325D4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Доля педагогов, имеющих первую или высшую квалификационные категории - АП3	</a:t>
          </a:r>
          <a:endParaRPr lang="ru-RU" dirty="0">
            <a:solidFill>
              <a:schemeClr val="tx1"/>
            </a:solidFill>
          </a:endParaRPr>
        </a:p>
      </dgm:t>
    </dgm:pt>
    <dgm:pt modelId="{E919A939-B455-426C-A540-096B0E07D6B1}" type="parTrans" cxnId="{E4C0EE09-746E-4F7A-967A-7A73D53DD1B5}">
      <dgm:prSet/>
      <dgm:spPr/>
      <dgm:t>
        <a:bodyPr/>
        <a:lstStyle/>
        <a:p>
          <a:endParaRPr lang="ru-RU"/>
        </a:p>
      </dgm:t>
    </dgm:pt>
    <dgm:pt modelId="{F2566B92-BF76-42A6-A1FF-F15E46B1A516}" type="sibTrans" cxnId="{E4C0EE09-746E-4F7A-967A-7A73D53DD1B5}">
      <dgm:prSet/>
      <dgm:spPr/>
      <dgm:t>
        <a:bodyPr/>
        <a:lstStyle/>
        <a:p>
          <a:endParaRPr lang="ru-RU"/>
        </a:p>
      </dgm:t>
    </dgm:pt>
    <dgm:pt modelId="{2E10CBF7-E4A2-4E06-951E-7F576B90B488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Доля педагогов, прошедших повышение квалификации за последние 3 года - АП4</a:t>
          </a:r>
          <a:endParaRPr lang="ru-RU" dirty="0">
            <a:solidFill>
              <a:schemeClr val="tx1"/>
            </a:solidFill>
          </a:endParaRPr>
        </a:p>
      </dgm:t>
    </dgm:pt>
    <dgm:pt modelId="{FEA8D748-363D-47D4-A228-FCBFBD19A9A0}" type="parTrans" cxnId="{97A0C0BC-F5B3-4CF9-BC5B-827FFFDE9D7A}">
      <dgm:prSet/>
      <dgm:spPr/>
      <dgm:t>
        <a:bodyPr/>
        <a:lstStyle/>
        <a:p>
          <a:endParaRPr lang="ru-RU"/>
        </a:p>
      </dgm:t>
    </dgm:pt>
    <dgm:pt modelId="{A3F5F797-71BF-48CE-B351-35BB3CC98C23}" type="sibTrans" cxnId="{97A0C0BC-F5B3-4CF9-BC5B-827FFFDE9D7A}">
      <dgm:prSet/>
      <dgm:spPr/>
      <dgm:t>
        <a:bodyPr/>
        <a:lstStyle/>
        <a:p>
          <a:endParaRPr lang="ru-RU"/>
        </a:p>
      </dgm:t>
    </dgm:pt>
    <dgm:pt modelId="{5560C49E-5FDF-4109-9861-1CA6E21D8987}" type="pres">
      <dgm:prSet presAssocID="{9F2D27A6-1298-4FC3-9CB3-D544395436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A3D7A1-5113-4B9D-B841-EE43575E2E2E}" type="pres">
      <dgm:prSet presAssocID="{D293B711-D46B-43BF-B929-FB67EB13CC1A}" presName="compNode" presStyleCnt="0"/>
      <dgm:spPr/>
      <dgm:t>
        <a:bodyPr/>
        <a:lstStyle/>
        <a:p>
          <a:endParaRPr lang="ru-RU"/>
        </a:p>
      </dgm:t>
    </dgm:pt>
    <dgm:pt modelId="{66D66379-7ADA-4229-B30C-0F2948065B01}" type="pres">
      <dgm:prSet presAssocID="{D293B711-D46B-43BF-B929-FB67EB13CC1A}" presName="aNode" presStyleLbl="bgShp" presStyleIdx="0" presStyleCnt="3"/>
      <dgm:spPr/>
      <dgm:t>
        <a:bodyPr/>
        <a:lstStyle/>
        <a:p>
          <a:endParaRPr lang="ru-RU"/>
        </a:p>
      </dgm:t>
    </dgm:pt>
    <dgm:pt modelId="{DC05A406-A030-423A-B85C-6D53F5E2338D}" type="pres">
      <dgm:prSet presAssocID="{D293B711-D46B-43BF-B929-FB67EB13CC1A}" presName="textNode" presStyleLbl="bgShp" presStyleIdx="0" presStyleCnt="3"/>
      <dgm:spPr/>
      <dgm:t>
        <a:bodyPr/>
        <a:lstStyle/>
        <a:p>
          <a:endParaRPr lang="ru-RU"/>
        </a:p>
      </dgm:t>
    </dgm:pt>
    <dgm:pt modelId="{144BEFBB-C6BA-49E2-9EC0-984F1598CEFC}" type="pres">
      <dgm:prSet presAssocID="{D293B711-D46B-43BF-B929-FB67EB13CC1A}" presName="compChildNode" presStyleCnt="0"/>
      <dgm:spPr/>
      <dgm:t>
        <a:bodyPr/>
        <a:lstStyle/>
        <a:p>
          <a:endParaRPr lang="ru-RU"/>
        </a:p>
      </dgm:t>
    </dgm:pt>
    <dgm:pt modelId="{00204FC3-C562-4233-B223-9244FDE36F68}" type="pres">
      <dgm:prSet presAssocID="{D293B711-D46B-43BF-B929-FB67EB13CC1A}" presName="theInnerList" presStyleCnt="0"/>
      <dgm:spPr/>
      <dgm:t>
        <a:bodyPr/>
        <a:lstStyle/>
        <a:p>
          <a:endParaRPr lang="ru-RU"/>
        </a:p>
      </dgm:t>
    </dgm:pt>
    <dgm:pt modelId="{A6A3EEBE-D233-46E8-9F24-4C5840256C92}" type="pres">
      <dgm:prSet presAssocID="{86A9C0DE-CCBF-49C2-96EF-0D00213415A4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EE59C-7453-4E14-B854-B1FE95961240}" type="pres">
      <dgm:prSet presAssocID="{86A9C0DE-CCBF-49C2-96EF-0D00213415A4}" presName="aSpace2" presStyleCnt="0"/>
      <dgm:spPr/>
      <dgm:t>
        <a:bodyPr/>
        <a:lstStyle/>
        <a:p>
          <a:endParaRPr lang="ru-RU"/>
        </a:p>
      </dgm:t>
    </dgm:pt>
    <dgm:pt modelId="{9CF54288-2F5F-42A6-A0A9-2847BDEB1AF2}" type="pres">
      <dgm:prSet presAssocID="{6533EC8F-C69D-48EA-A225-E990538CE8C6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4B465-DA09-47A4-82E6-FE9E75218404}" type="pres">
      <dgm:prSet presAssocID="{6533EC8F-C69D-48EA-A225-E990538CE8C6}" presName="aSpace2" presStyleCnt="0"/>
      <dgm:spPr/>
      <dgm:t>
        <a:bodyPr/>
        <a:lstStyle/>
        <a:p>
          <a:endParaRPr lang="ru-RU"/>
        </a:p>
      </dgm:t>
    </dgm:pt>
    <dgm:pt modelId="{6972D852-AA05-4F3F-97DA-EE85DDBF9DCB}" type="pres">
      <dgm:prSet presAssocID="{E47BE889-475E-41ED-B157-E8AFCDA9868E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C688E-45FC-4F21-A643-5AA112FC337F}" type="pres">
      <dgm:prSet presAssocID="{D293B711-D46B-43BF-B929-FB67EB13CC1A}" presName="aSpace" presStyleCnt="0"/>
      <dgm:spPr/>
      <dgm:t>
        <a:bodyPr/>
        <a:lstStyle/>
        <a:p>
          <a:endParaRPr lang="ru-RU"/>
        </a:p>
      </dgm:t>
    </dgm:pt>
    <dgm:pt modelId="{8D71DD2E-72E9-418C-805F-F84BF630B4A9}" type="pres">
      <dgm:prSet presAssocID="{29F228FB-8C27-4E65-81CB-2FAF18DFB92B}" presName="compNode" presStyleCnt="0"/>
      <dgm:spPr/>
      <dgm:t>
        <a:bodyPr/>
        <a:lstStyle/>
        <a:p>
          <a:endParaRPr lang="ru-RU"/>
        </a:p>
      </dgm:t>
    </dgm:pt>
    <dgm:pt modelId="{B549EDA8-D9A7-4841-BBE2-24E245AF675A}" type="pres">
      <dgm:prSet presAssocID="{29F228FB-8C27-4E65-81CB-2FAF18DFB92B}" presName="aNode" presStyleLbl="bgShp" presStyleIdx="1" presStyleCnt="3"/>
      <dgm:spPr/>
      <dgm:t>
        <a:bodyPr/>
        <a:lstStyle/>
        <a:p>
          <a:endParaRPr lang="ru-RU"/>
        </a:p>
      </dgm:t>
    </dgm:pt>
    <dgm:pt modelId="{4572931E-E7F1-4104-B0AB-A093E122E796}" type="pres">
      <dgm:prSet presAssocID="{29F228FB-8C27-4E65-81CB-2FAF18DFB92B}" presName="textNode" presStyleLbl="bgShp" presStyleIdx="1" presStyleCnt="3"/>
      <dgm:spPr/>
      <dgm:t>
        <a:bodyPr/>
        <a:lstStyle/>
        <a:p>
          <a:endParaRPr lang="ru-RU"/>
        </a:p>
      </dgm:t>
    </dgm:pt>
    <dgm:pt modelId="{A9514B57-EEFA-4395-A364-1F1181D36454}" type="pres">
      <dgm:prSet presAssocID="{29F228FB-8C27-4E65-81CB-2FAF18DFB92B}" presName="compChildNode" presStyleCnt="0"/>
      <dgm:spPr/>
      <dgm:t>
        <a:bodyPr/>
        <a:lstStyle/>
        <a:p>
          <a:endParaRPr lang="ru-RU"/>
        </a:p>
      </dgm:t>
    </dgm:pt>
    <dgm:pt modelId="{6401844E-A5D3-4C59-98A9-717FCC6EADFE}" type="pres">
      <dgm:prSet presAssocID="{29F228FB-8C27-4E65-81CB-2FAF18DFB92B}" presName="theInnerList" presStyleCnt="0"/>
      <dgm:spPr/>
      <dgm:t>
        <a:bodyPr/>
        <a:lstStyle/>
        <a:p>
          <a:endParaRPr lang="ru-RU"/>
        </a:p>
      </dgm:t>
    </dgm:pt>
    <dgm:pt modelId="{9FDAC52F-17D5-4CC3-9C2B-5C944F29DBD6}" type="pres">
      <dgm:prSet presAssocID="{765FEEAC-1EF6-4EA8-924D-62E826B325D4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771EF-339B-4FD3-B36C-74C54E62112F}" type="pres">
      <dgm:prSet presAssocID="{765FEEAC-1EF6-4EA8-924D-62E826B325D4}" presName="aSpace2" presStyleCnt="0"/>
      <dgm:spPr/>
      <dgm:t>
        <a:bodyPr/>
        <a:lstStyle/>
        <a:p>
          <a:endParaRPr lang="ru-RU"/>
        </a:p>
      </dgm:t>
    </dgm:pt>
    <dgm:pt modelId="{CC40BDE5-C6D6-449A-9C8A-AF627CDB4319}" type="pres">
      <dgm:prSet presAssocID="{2E10CBF7-E4A2-4E06-951E-7F576B90B488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B58D6-0E41-41A1-9313-C5B8B22010B6}" type="pres">
      <dgm:prSet presAssocID="{29F228FB-8C27-4E65-81CB-2FAF18DFB92B}" presName="aSpace" presStyleCnt="0"/>
      <dgm:spPr/>
      <dgm:t>
        <a:bodyPr/>
        <a:lstStyle/>
        <a:p>
          <a:endParaRPr lang="ru-RU"/>
        </a:p>
      </dgm:t>
    </dgm:pt>
    <dgm:pt modelId="{D7C31700-C2A9-480D-AC62-560EBA17ACEB}" type="pres">
      <dgm:prSet presAssocID="{E6BD2918-8FBE-4B36-8F2C-B7CA5D28E2CA}" presName="compNode" presStyleCnt="0"/>
      <dgm:spPr/>
      <dgm:t>
        <a:bodyPr/>
        <a:lstStyle/>
        <a:p>
          <a:endParaRPr lang="ru-RU"/>
        </a:p>
      </dgm:t>
    </dgm:pt>
    <dgm:pt modelId="{C1C20757-797D-4C11-AA28-2446E9C16AC8}" type="pres">
      <dgm:prSet presAssocID="{E6BD2918-8FBE-4B36-8F2C-B7CA5D28E2CA}" presName="aNode" presStyleLbl="bgShp" presStyleIdx="2" presStyleCnt="3"/>
      <dgm:spPr/>
      <dgm:t>
        <a:bodyPr/>
        <a:lstStyle/>
        <a:p>
          <a:endParaRPr lang="ru-RU"/>
        </a:p>
      </dgm:t>
    </dgm:pt>
    <dgm:pt modelId="{304F24D8-865C-4860-86C8-2323A81EB35C}" type="pres">
      <dgm:prSet presAssocID="{E6BD2918-8FBE-4B36-8F2C-B7CA5D28E2CA}" presName="textNode" presStyleLbl="bgShp" presStyleIdx="2" presStyleCnt="3"/>
      <dgm:spPr/>
      <dgm:t>
        <a:bodyPr/>
        <a:lstStyle/>
        <a:p>
          <a:endParaRPr lang="ru-RU"/>
        </a:p>
      </dgm:t>
    </dgm:pt>
    <dgm:pt modelId="{67DEC4C7-3C31-42DE-B8ED-614470256483}" type="pres">
      <dgm:prSet presAssocID="{E6BD2918-8FBE-4B36-8F2C-B7CA5D28E2CA}" presName="compChildNode" presStyleCnt="0"/>
      <dgm:spPr/>
      <dgm:t>
        <a:bodyPr/>
        <a:lstStyle/>
        <a:p>
          <a:endParaRPr lang="ru-RU"/>
        </a:p>
      </dgm:t>
    </dgm:pt>
    <dgm:pt modelId="{F6F2D7FD-BEF9-4E66-BDDB-C0B386ABA8C7}" type="pres">
      <dgm:prSet presAssocID="{E6BD2918-8FBE-4B36-8F2C-B7CA5D28E2CA}" presName="theInnerList" presStyleCnt="0"/>
      <dgm:spPr/>
      <dgm:t>
        <a:bodyPr/>
        <a:lstStyle/>
        <a:p>
          <a:endParaRPr lang="ru-RU"/>
        </a:p>
      </dgm:t>
    </dgm:pt>
    <dgm:pt modelId="{29FF2A1B-00A5-4E14-97CC-688123BD418A}" type="pres">
      <dgm:prSet presAssocID="{5CEAD80C-822B-4634-B82A-48823C8878D6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BF5E9A-77EF-415B-B923-4ADD092825BA}" type="presOf" srcId="{29F228FB-8C27-4E65-81CB-2FAF18DFB92B}" destId="{B549EDA8-D9A7-4841-BBE2-24E245AF675A}" srcOrd="0" destOrd="0" presId="urn:microsoft.com/office/officeart/2005/8/layout/lProcess2"/>
    <dgm:cxn modelId="{64625697-5196-47B0-95DD-1FE850995FAD}" type="presOf" srcId="{86A9C0DE-CCBF-49C2-96EF-0D00213415A4}" destId="{A6A3EEBE-D233-46E8-9F24-4C5840256C92}" srcOrd="0" destOrd="0" presId="urn:microsoft.com/office/officeart/2005/8/layout/lProcess2"/>
    <dgm:cxn modelId="{926E1FA7-BDAE-4549-BE1A-7276297574C1}" srcId="{E6BD2918-8FBE-4B36-8F2C-B7CA5D28E2CA}" destId="{5CEAD80C-822B-4634-B82A-48823C8878D6}" srcOrd="0" destOrd="0" parTransId="{887E74C2-CFF3-467E-8C29-70EA09984AC1}" sibTransId="{E8A41B1D-C916-4FDE-81E2-FE3F947B5CA4}"/>
    <dgm:cxn modelId="{97A0C0BC-F5B3-4CF9-BC5B-827FFFDE9D7A}" srcId="{29F228FB-8C27-4E65-81CB-2FAF18DFB92B}" destId="{2E10CBF7-E4A2-4E06-951E-7F576B90B488}" srcOrd="1" destOrd="0" parTransId="{FEA8D748-363D-47D4-A228-FCBFBD19A9A0}" sibTransId="{A3F5F797-71BF-48CE-B351-35BB3CC98C23}"/>
    <dgm:cxn modelId="{6657DF91-45A5-476C-9F32-1B40D941C1EA}" srcId="{D293B711-D46B-43BF-B929-FB67EB13CC1A}" destId="{E47BE889-475E-41ED-B157-E8AFCDA9868E}" srcOrd="2" destOrd="0" parTransId="{25C1D78E-6620-41F7-BE0F-35D30D695436}" sibTransId="{A74AF4A0-776E-4B3F-A55B-EE950874DE84}"/>
    <dgm:cxn modelId="{C3F2C93F-6D8B-4281-BF7D-E7B5BE199347}" type="presOf" srcId="{765FEEAC-1EF6-4EA8-924D-62E826B325D4}" destId="{9FDAC52F-17D5-4CC3-9C2B-5C944F29DBD6}" srcOrd="0" destOrd="0" presId="urn:microsoft.com/office/officeart/2005/8/layout/lProcess2"/>
    <dgm:cxn modelId="{DCD86A07-4A2D-405B-971B-AC252B36B973}" type="presOf" srcId="{5CEAD80C-822B-4634-B82A-48823C8878D6}" destId="{29FF2A1B-00A5-4E14-97CC-688123BD418A}" srcOrd="0" destOrd="0" presId="urn:microsoft.com/office/officeart/2005/8/layout/lProcess2"/>
    <dgm:cxn modelId="{D8381955-817A-42F7-9A98-8A22D3A5C90E}" srcId="{D293B711-D46B-43BF-B929-FB67EB13CC1A}" destId="{86A9C0DE-CCBF-49C2-96EF-0D00213415A4}" srcOrd="0" destOrd="0" parTransId="{6B5D4881-B628-4779-9E4B-3A64232E6A73}" sibTransId="{981AFDF4-5CD4-4D6E-86B9-1190052DF9E9}"/>
    <dgm:cxn modelId="{F8BC37A8-C092-4436-B39C-EF2919A8FB1F}" srcId="{9F2D27A6-1298-4FC3-9CB3-D544395436A3}" destId="{D293B711-D46B-43BF-B929-FB67EB13CC1A}" srcOrd="0" destOrd="0" parTransId="{940B293A-1CC2-49A6-A0E3-1C034C1BF21A}" sibTransId="{240E818A-C8A7-4C73-A4E9-EABA77A5A21D}"/>
    <dgm:cxn modelId="{E3A767A7-7BC9-448A-9E03-DF2FFEF36CA3}" type="presOf" srcId="{D293B711-D46B-43BF-B929-FB67EB13CC1A}" destId="{66D66379-7ADA-4229-B30C-0F2948065B01}" srcOrd="0" destOrd="0" presId="urn:microsoft.com/office/officeart/2005/8/layout/lProcess2"/>
    <dgm:cxn modelId="{B6DF4681-4108-45A6-9B0C-C25B349AC3E5}" type="presOf" srcId="{6533EC8F-C69D-48EA-A225-E990538CE8C6}" destId="{9CF54288-2F5F-42A6-A0A9-2847BDEB1AF2}" srcOrd="0" destOrd="0" presId="urn:microsoft.com/office/officeart/2005/8/layout/lProcess2"/>
    <dgm:cxn modelId="{6BAAAD8B-C825-4004-AC2C-8CF27DE88729}" type="presOf" srcId="{2E10CBF7-E4A2-4E06-951E-7F576B90B488}" destId="{CC40BDE5-C6D6-449A-9C8A-AF627CDB4319}" srcOrd="0" destOrd="0" presId="urn:microsoft.com/office/officeart/2005/8/layout/lProcess2"/>
    <dgm:cxn modelId="{472772C1-4F12-4DBB-A9DE-06C378B2F0E1}" type="presOf" srcId="{E47BE889-475E-41ED-B157-E8AFCDA9868E}" destId="{6972D852-AA05-4F3F-97DA-EE85DDBF9DCB}" srcOrd="0" destOrd="0" presId="urn:microsoft.com/office/officeart/2005/8/layout/lProcess2"/>
    <dgm:cxn modelId="{D7FC0931-317E-4A17-84E8-40F85171DDC8}" srcId="{9F2D27A6-1298-4FC3-9CB3-D544395436A3}" destId="{29F228FB-8C27-4E65-81CB-2FAF18DFB92B}" srcOrd="1" destOrd="0" parTransId="{9CF46C68-6256-4745-953F-FBF7F724A975}" sibTransId="{5E0BFF7C-9116-42DD-88BA-587F9EC65CF7}"/>
    <dgm:cxn modelId="{71390B05-09AC-4516-A673-886652852EB9}" type="presOf" srcId="{E6BD2918-8FBE-4B36-8F2C-B7CA5D28E2CA}" destId="{C1C20757-797D-4C11-AA28-2446E9C16AC8}" srcOrd="0" destOrd="0" presId="urn:microsoft.com/office/officeart/2005/8/layout/lProcess2"/>
    <dgm:cxn modelId="{0B3881D4-80DE-416E-A326-F947E2E403EC}" type="presOf" srcId="{D293B711-D46B-43BF-B929-FB67EB13CC1A}" destId="{DC05A406-A030-423A-B85C-6D53F5E2338D}" srcOrd="1" destOrd="0" presId="urn:microsoft.com/office/officeart/2005/8/layout/lProcess2"/>
    <dgm:cxn modelId="{64C677A9-67E3-4FCA-B3DF-3EAADAB8CD56}" type="presOf" srcId="{E6BD2918-8FBE-4B36-8F2C-B7CA5D28E2CA}" destId="{304F24D8-865C-4860-86C8-2323A81EB35C}" srcOrd="1" destOrd="0" presId="urn:microsoft.com/office/officeart/2005/8/layout/lProcess2"/>
    <dgm:cxn modelId="{6A7E6AB2-66F9-481E-B72C-4AEC4B11CB45}" type="presOf" srcId="{29F228FB-8C27-4E65-81CB-2FAF18DFB92B}" destId="{4572931E-E7F1-4104-B0AB-A093E122E796}" srcOrd="1" destOrd="0" presId="urn:microsoft.com/office/officeart/2005/8/layout/lProcess2"/>
    <dgm:cxn modelId="{E4C0EE09-746E-4F7A-967A-7A73D53DD1B5}" srcId="{29F228FB-8C27-4E65-81CB-2FAF18DFB92B}" destId="{765FEEAC-1EF6-4EA8-924D-62E826B325D4}" srcOrd="0" destOrd="0" parTransId="{E919A939-B455-426C-A540-096B0E07D6B1}" sibTransId="{F2566B92-BF76-42A6-A1FF-F15E46B1A516}"/>
    <dgm:cxn modelId="{A9AD25CC-31A4-438F-9D79-75BFE7621E0D}" type="presOf" srcId="{9F2D27A6-1298-4FC3-9CB3-D544395436A3}" destId="{5560C49E-5FDF-4109-9861-1CA6E21D8987}" srcOrd="0" destOrd="0" presId="urn:microsoft.com/office/officeart/2005/8/layout/lProcess2"/>
    <dgm:cxn modelId="{CB77EF9F-8E49-43C8-A522-290CF5562DEF}" srcId="{9F2D27A6-1298-4FC3-9CB3-D544395436A3}" destId="{E6BD2918-8FBE-4B36-8F2C-B7CA5D28E2CA}" srcOrd="2" destOrd="0" parTransId="{65DF606D-C72D-4A90-9C28-EB0109B29CB5}" sibTransId="{0118EFDD-6B43-45FF-80AC-4BF7961AE29B}"/>
    <dgm:cxn modelId="{F565E467-8379-4F3F-BC29-F214F1BE0E54}" srcId="{D293B711-D46B-43BF-B929-FB67EB13CC1A}" destId="{6533EC8F-C69D-48EA-A225-E990538CE8C6}" srcOrd="1" destOrd="0" parTransId="{15BF163F-F1E6-4FEE-8D14-F603FF1975BE}" sibTransId="{77DE73FF-CE61-447D-A796-1E688DC5FB43}"/>
    <dgm:cxn modelId="{3D4EDF34-8954-4ABE-99A3-0AFDDE2AE624}" type="presParOf" srcId="{5560C49E-5FDF-4109-9861-1CA6E21D8987}" destId="{CEA3D7A1-5113-4B9D-B841-EE43575E2E2E}" srcOrd="0" destOrd="0" presId="urn:microsoft.com/office/officeart/2005/8/layout/lProcess2"/>
    <dgm:cxn modelId="{91021585-7890-40CB-B46E-8217F3404267}" type="presParOf" srcId="{CEA3D7A1-5113-4B9D-B841-EE43575E2E2E}" destId="{66D66379-7ADA-4229-B30C-0F2948065B01}" srcOrd="0" destOrd="0" presId="urn:microsoft.com/office/officeart/2005/8/layout/lProcess2"/>
    <dgm:cxn modelId="{80A5C84E-D7D2-4EFF-A995-60B008C33A36}" type="presParOf" srcId="{CEA3D7A1-5113-4B9D-B841-EE43575E2E2E}" destId="{DC05A406-A030-423A-B85C-6D53F5E2338D}" srcOrd="1" destOrd="0" presId="urn:microsoft.com/office/officeart/2005/8/layout/lProcess2"/>
    <dgm:cxn modelId="{15AEED9D-2B6B-4F1C-B038-C734F8C842B2}" type="presParOf" srcId="{CEA3D7A1-5113-4B9D-B841-EE43575E2E2E}" destId="{144BEFBB-C6BA-49E2-9EC0-984F1598CEFC}" srcOrd="2" destOrd="0" presId="urn:microsoft.com/office/officeart/2005/8/layout/lProcess2"/>
    <dgm:cxn modelId="{019C2A83-B51B-4E70-B5DA-F60706A617FF}" type="presParOf" srcId="{144BEFBB-C6BA-49E2-9EC0-984F1598CEFC}" destId="{00204FC3-C562-4233-B223-9244FDE36F68}" srcOrd="0" destOrd="0" presId="urn:microsoft.com/office/officeart/2005/8/layout/lProcess2"/>
    <dgm:cxn modelId="{CDAA948A-7F6B-47A1-8F5B-2A9EB7459228}" type="presParOf" srcId="{00204FC3-C562-4233-B223-9244FDE36F68}" destId="{A6A3EEBE-D233-46E8-9F24-4C5840256C92}" srcOrd="0" destOrd="0" presId="urn:microsoft.com/office/officeart/2005/8/layout/lProcess2"/>
    <dgm:cxn modelId="{B401ED7B-A55B-4523-BFB2-AE13CAD85590}" type="presParOf" srcId="{00204FC3-C562-4233-B223-9244FDE36F68}" destId="{B93EE59C-7453-4E14-B854-B1FE95961240}" srcOrd="1" destOrd="0" presId="urn:microsoft.com/office/officeart/2005/8/layout/lProcess2"/>
    <dgm:cxn modelId="{5BD75AC0-CE12-4268-801B-6AA105F28E5E}" type="presParOf" srcId="{00204FC3-C562-4233-B223-9244FDE36F68}" destId="{9CF54288-2F5F-42A6-A0A9-2847BDEB1AF2}" srcOrd="2" destOrd="0" presId="urn:microsoft.com/office/officeart/2005/8/layout/lProcess2"/>
    <dgm:cxn modelId="{87567F4A-B405-491F-A56D-A5E7C23117E4}" type="presParOf" srcId="{00204FC3-C562-4233-B223-9244FDE36F68}" destId="{10E4B465-DA09-47A4-82E6-FE9E75218404}" srcOrd="3" destOrd="0" presId="urn:microsoft.com/office/officeart/2005/8/layout/lProcess2"/>
    <dgm:cxn modelId="{DF023A37-6920-4824-99B1-B1C1724FEF7A}" type="presParOf" srcId="{00204FC3-C562-4233-B223-9244FDE36F68}" destId="{6972D852-AA05-4F3F-97DA-EE85DDBF9DCB}" srcOrd="4" destOrd="0" presId="urn:microsoft.com/office/officeart/2005/8/layout/lProcess2"/>
    <dgm:cxn modelId="{5A4FB85E-951C-4648-90D6-AE56DCF3D589}" type="presParOf" srcId="{5560C49E-5FDF-4109-9861-1CA6E21D8987}" destId="{261C688E-45FC-4F21-A643-5AA112FC337F}" srcOrd="1" destOrd="0" presId="urn:microsoft.com/office/officeart/2005/8/layout/lProcess2"/>
    <dgm:cxn modelId="{FD02FC52-0C07-42FC-9CD3-057212A1A889}" type="presParOf" srcId="{5560C49E-5FDF-4109-9861-1CA6E21D8987}" destId="{8D71DD2E-72E9-418C-805F-F84BF630B4A9}" srcOrd="2" destOrd="0" presId="urn:microsoft.com/office/officeart/2005/8/layout/lProcess2"/>
    <dgm:cxn modelId="{149A2923-C197-4A10-BFBD-921D4833D0D5}" type="presParOf" srcId="{8D71DD2E-72E9-418C-805F-F84BF630B4A9}" destId="{B549EDA8-D9A7-4841-BBE2-24E245AF675A}" srcOrd="0" destOrd="0" presId="urn:microsoft.com/office/officeart/2005/8/layout/lProcess2"/>
    <dgm:cxn modelId="{918585E5-560F-46D6-865B-CFBB17444A81}" type="presParOf" srcId="{8D71DD2E-72E9-418C-805F-F84BF630B4A9}" destId="{4572931E-E7F1-4104-B0AB-A093E122E796}" srcOrd="1" destOrd="0" presId="urn:microsoft.com/office/officeart/2005/8/layout/lProcess2"/>
    <dgm:cxn modelId="{79D7B5F0-5809-4F4C-8614-FE7AB39BC25E}" type="presParOf" srcId="{8D71DD2E-72E9-418C-805F-F84BF630B4A9}" destId="{A9514B57-EEFA-4395-A364-1F1181D36454}" srcOrd="2" destOrd="0" presId="urn:microsoft.com/office/officeart/2005/8/layout/lProcess2"/>
    <dgm:cxn modelId="{326C2D88-574A-4E80-9F6B-F7B87C602AA3}" type="presParOf" srcId="{A9514B57-EEFA-4395-A364-1F1181D36454}" destId="{6401844E-A5D3-4C59-98A9-717FCC6EADFE}" srcOrd="0" destOrd="0" presId="urn:microsoft.com/office/officeart/2005/8/layout/lProcess2"/>
    <dgm:cxn modelId="{46389D54-02C8-4BE1-9776-88E2F3B30ED5}" type="presParOf" srcId="{6401844E-A5D3-4C59-98A9-717FCC6EADFE}" destId="{9FDAC52F-17D5-4CC3-9C2B-5C944F29DBD6}" srcOrd="0" destOrd="0" presId="urn:microsoft.com/office/officeart/2005/8/layout/lProcess2"/>
    <dgm:cxn modelId="{D19F3DB7-4AB2-4E49-B745-F93A7E037AF3}" type="presParOf" srcId="{6401844E-A5D3-4C59-98A9-717FCC6EADFE}" destId="{B59771EF-339B-4FD3-B36C-74C54E62112F}" srcOrd="1" destOrd="0" presId="urn:microsoft.com/office/officeart/2005/8/layout/lProcess2"/>
    <dgm:cxn modelId="{D11947C4-AA01-456A-9F36-6B4182091AA7}" type="presParOf" srcId="{6401844E-A5D3-4C59-98A9-717FCC6EADFE}" destId="{CC40BDE5-C6D6-449A-9C8A-AF627CDB4319}" srcOrd="2" destOrd="0" presId="urn:microsoft.com/office/officeart/2005/8/layout/lProcess2"/>
    <dgm:cxn modelId="{69CEE992-707F-4E42-BD1F-DFA0617D9B25}" type="presParOf" srcId="{5560C49E-5FDF-4109-9861-1CA6E21D8987}" destId="{E5BB58D6-0E41-41A1-9313-C5B8B22010B6}" srcOrd="3" destOrd="0" presId="urn:microsoft.com/office/officeart/2005/8/layout/lProcess2"/>
    <dgm:cxn modelId="{5595DACE-C3D4-4953-813E-E0DF6384CDC9}" type="presParOf" srcId="{5560C49E-5FDF-4109-9861-1CA6E21D8987}" destId="{D7C31700-C2A9-480D-AC62-560EBA17ACEB}" srcOrd="4" destOrd="0" presId="urn:microsoft.com/office/officeart/2005/8/layout/lProcess2"/>
    <dgm:cxn modelId="{CF7BB361-5316-4E44-808D-F2FB8A2CB88C}" type="presParOf" srcId="{D7C31700-C2A9-480D-AC62-560EBA17ACEB}" destId="{C1C20757-797D-4C11-AA28-2446E9C16AC8}" srcOrd="0" destOrd="0" presId="urn:microsoft.com/office/officeart/2005/8/layout/lProcess2"/>
    <dgm:cxn modelId="{79717AFA-ED7E-400E-92AB-60D9715FD2EB}" type="presParOf" srcId="{D7C31700-C2A9-480D-AC62-560EBA17ACEB}" destId="{304F24D8-865C-4860-86C8-2323A81EB35C}" srcOrd="1" destOrd="0" presId="urn:microsoft.com/office/officeart/2005/8/layout/lProcess2"/>
    <dgm:cxn modelId="{2E0CD0B4-B66A-4EC2-BD4C-5E99D8449066}" type="presParOf" srcId="{D7C31700-C2A9-480D-AC62-560EBA17ACEB}" destId="{67DEC4C7-3C31-42DE-B8ED-614470256483}" srcOrd="2" destOrd="0" presId="urn:microsoft.com/office/officeart/2005/8/layout/lProcess2"/>
    <dgm:cxn modelId="{728479B4-8F4B-406C-980E-C1657119A14B}" type="presParOf" srcId="{67DEC4C7-3C31-42DE-B8ED-614470256483}" destId="{F6F2D7FD-BEF9-4E66-BDDB-C0B386ABA8C7}" srcOrd="0" destOrd="0" presId="urn:microsoft.com/office/officeart/2005/8/layout/lProcess2"/>
    <dgm:cxn modelId="{9A46B8DC-9771-44A1-BE50-9EF5D58BE557}" type="presParOf" srcId="{F6F2D7FD-BEF9-4E66-BDDB-C0B386ABA8C7}" destId="{29FF2A1B-00A5-4E14-97CC-688123BD418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2D27A6-1298-4FC3-9CB3-D544395436A3}" type="doc">
      <dgm:prSet loTypeId="urn:microsoft.com/office/officeart/2005/8/layout/chevron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293B711-D46B-43BF-B929-FB67EB13CC1A}">
      <dgm:prSet phldrT="[Текст]"/>
      <dgm:spPr/>
      <dgm:t>
        <a:bodyPr/>
        <a:lstStyle/>
        <a:p>
          <a:r>
            <a:rPr lang="ru-RU" dirty="0" smtClean="0"/>
            <a:t>Качество  подготовки</a:t>
          </a:r>
          <a:endParaRPr lang="ru-RU" dirty="0"/>
        </a:p>
      </dgm:t>
    </dgm:pt>
    <dgm:pt modelId="{940B293A-1CC2-49A6-A0E3-1C034C1BF21A}" type="parTrans" cxnId="{F8BC37A8-C092-4436-B39C-EF2919A8FB1F}">
      <dgm:prSet/>
      <dgm:spPr/>
      <dgm:t>
        <a:bodyPr/>
        <a:lstStyle/>
        <a:p>
          <a:endParaRPr lang="ru-RU"/>
        </a:p>
      </dgm:t>
    </dgm:pt>
    <dgm:pt modelId="{240E818A-C8A7-4C73-A4E9-EABA77A5A21D}" type="sibTrans" cxnId="{F8BC37A8-C092-4436-B39C-EF2919A8FB1F}">
      <dgm:prSet/>
      <dgm:spPr/>
      <dgm:t>
        <a:bodyPr/>
        <a:lstStyle/>
        <a:p>
          <a:endParaRPr lang="ru-RU"/>
        </a:p>
      </dgm:t>
    </dgm:pt>
    <dgm:pt modelId="{86A9C0DE-CCBF-49C2-96EF-0D00213415A4}">
      <dgm:prSet phldrT="[Текст]"/>
      <dgm:spPr/>
      <dgm:t>
        <a:bodyPr/>
        <a:lstStyle/>
        <a:p>
          <a:r>
            <a:rPr lang="ru-RU" b="1" dirty="0" smtClean="0"/>
            <a:t>Участие обучающихся в оценочных процедурах – АП3</a:t>
          </a:r>
          <a:endParaRPr lang="ru-RU" dirty="0" smtClean="0"/>
        </a:p>
      </dgm:t>
    </dgm:pt>
    <dgm:pt modelId="{6B5D4881-B628-4779-9E4B-3A64232E6A73}" type="parTrans" cxnId="{D8381955-817A-42F7-9A98-8A22D3A5C90E}">
      <dgm:prSet/>
      <dgm:spPr/>
      <dgm:t>
        <a:bodyPr/>
        <a:lstStyle/>
        <a:p>
          <a:endParaRPr lang="ru-RU"/>
        </a:p>
      </dgm:t>
    </dgm:pt>
    <dgm:pt modelId="{981AFDF4-5CD4-4D6E-86B9-1190052DF9E9}" type="sibTrans" cxnId="{D8381955-817A-42F7-9A98-8A22D3A5C90E}">
      <dgm:prSet/>
      <dgm:spPr/>
      <dgm:t>
        <a:bodyPr/>
        <a:lstStyle/>
        <a:p>
          <a:endParaRPr lang="ru-RU"/>
        </a:p>
      </dgm:t>
    </dgm:pt>
    <dgm:pt modelId="{6533EC8F-C69D-48EA-A225-E990538CE8C6}">
      <dgm:prSet phldrT="[Текст]"/>
      <dgm:spPr/>
      <dgm:t>
        <a:bodyPr/>
        <a:lstStyle/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Медианный результат предшествующей аттестации - АП </a:t>
          </a:r>
          <a:r>
            <a:rPr lang="ru-RU" b="1" dirty="0" smtClean="0"/>
            <a:t>4</a:t>
          </a:r>
          <a:endParaRPr lang="ru-RU" dirty="0"/>
        </a:p>
      </dgm:t>
    </dgm:pt>
    <dgm:pt modelId="{15BF163F-F1E6-4FEE-8D14-F603FF1975BE}" type="parTrans" cxnId="{F565E467-8379-4F3F-BC29-F214F1BE0E54}">
      <dgm:prSet/>
      <dgm:spPr/>
      <dgm:t>
        <a:bodyPr/>
        <a:lstStyle/>
        <a:p>
          <a:endParaRPr lang="ru-RU"/>
        </a:p>
      </dgm:t>
    </dgm:pt>
    <dgm:pt modelId="{77DE73FF-CE61-447D-A796-1E688DC5FB43}" type="sibTrans" cxnId="{F565E467-8379-4F3F-BC29-F214F1BE0E54}">
      <dgm:prSet/>
      <dgm:spPr/>
      <dgm:t>
        <a:bodyPr/>
        <a:lstStyle/>
        <a:p>
          <a:endParaRPr lang="ru-RU"/>
        </a:p>
      </dgm:t>
    </dgm:pt>
    <dgm:pt modelId="{29F228FB-8C27-4E65-81CB-2FAF18DFB92B}">
      <dgm:prSet phldrT="[Текст]"/>
      <dgm:spPr/>
      <dgm:t>
        <a:bodyPr/>
        <a:lstStyle/>
        <a:p>
          <a:r>
            <a:rPr lang="ru-RU" dirty="0" smtClean="0"/>
            <a:t>Педагоги</a:t>
          </a:r>
          <a:endParaRPr lang="ru-RU" dirty="0"/>
        </a:p>
      </dgm:t>
    </dgm:pt>
    <dgm:pt modelId="{9CF46C68-6256-4745-953F-FBF7F724A975}" type="parTrans" cxnId="{D7FC0931-317E-4A17-84E8-40F85171DDC8}">
      <dgm:prSet/>
      <dgm:spPr/>
      <dgm:t>
        <a:bodyPr/>
        <a:lstStyle/>
        <a:p>
          <a:endParaRPr lang="ru-RU"/>
        </a:p>
      </dgm:t>
    </dgm:pt>
    <dgm:pt modelId="{5E0BFF7C-9116-42DD-88BA-587F9EC65CF7}" type="sibTrans" cxnId="{D7FC0931-317E-4A17-84E8-40F85171DDC8}">
      <dgm:prSet/>
      <dgm:spPr/>
      <dgm:t>
        <a:bodyPr/>
        <a:lstStyle/>
        <a:p>
          <a:endParaRPr lang="ru-RU"/>
        </a:p>
      </dgm:t>
    </dgm:pt>
    <dgm:pt modelId="{E6BD2918-8FBE-4B36-8F2C-B7CA5D28E2CA}">
      <dgm:prSet phldrT="[Текст]"/>
      <dgm:spPr/>
      <dgm:t>
        <a:bodyPr/>
        <a:lstStyle/>
        <a:p>
          <a:r>
            <a:rPr lang="ru-RU" dirty="0" smtClean="0"/>
            <a:t>Образовательная среда</a:t>
          </a:r>
          <a:endParaRPr lang="ru-RU" dirty="0"/>
        </a:p>
      </dgm:t>
    </dgm:pt>
    <dgm:pt modelId="{65DF606D-C72D-4A90-9C28-EB0109B29CB5}" type="parTrans" cxnId="{CB77EF9F-8E49-43C8-A522-290CF5562DEF}">
      <dgm:prSet/>
      <dgm:spPr/>
      <dgm:t>
        <a:bodyPr/>
        <a:lstStyle/>
        <a:p>
          <a:endParaRPr lang="ru-RU"/>
        </a:p>
      </dgm:t>
    </dgm:pt>
    <dgm:pt modelId="{0118EFDD-6B43-45FF-80AC-4BF7961AE29B}" type="sibTrans" cxnId="{CB77EF9F-8E49-43C8-A522-290CF5562DEF}">
      <dgm:prSet/>
      <dgm:spPr/>
      <dgm:t>
        <a:bodyPr/>
        <a:lstStyle/>
        <a:p>
          <a:endParaRPr lang="ru-RU"/>
        </a:p>
      </dgm:t>
    </dgm:pt>
    <dgm:pt modelId="{5CEAD80C-822B-4634-B82A-48823C8878D6}">
      <dgm:prSet phldrT="[Текст]"/>
      <dgm:spPr/>
      <dgm:t>
        <a:bodyPr/>
        <a:lstStyle/>
        <a:p>
          <a:r>
            <a:rPr lang="ru-RU" b="1" dirty="0" smtClean="0"/>
            <a:t>Наличие ЭИОС - АП 1</a:t>
          </a:r>
          <a:endParaRPr lang="ru-RU" dirty="0"/>
        </a:p>
      </dgm:t>
    </dgm:pt>
    <dgm:pt modelId="{887E74C2-CFF3-467E-8C29-70EA09984AC1}" type="parTrans" cxnId="{926E1FA7-BDAE-4549-BE1A-7276297574C1}">
      <dgm:prSet/>
      <dgm:spPr/>
      <dgm:t>
        <a:bodyPr/>
        <a:lstStyle/>
        <a:p>
          <a:endParaRPr lang="ru-RU"/>
        </a:p>
      </dgm:t>
    </dgm:pt>
    <dgm:pt modelId="{E8A41B1D-C916-4FDE-81E2-FE3F947B5CA4}" type="sibTrans" cxnId="{926E1FA7-BDAE-4549-BE1A-7276297574C1}">
      <dgm:prSet/>
      <dgm:spPr/>
      <dgm:t>
        <a:bodyPr/>
        <a:lstStyle/>
        <a:p>
          <a:endParaRPr lang="ru-RU"/>
        </a:p>
      </dgm:t>
    </dgm:pt>
    <dgm:pt modelId="{765FEEAC-1EF6-4EA8-924D-62E826B325D4}">
      <dgm:prSet/>
      <dgm:spPr/>
      <dgm:t>
        <a:bodyPr/>
        <a:lstStyle/>
        <a:p>
          <a:r>
            <a:rPr lang="ru-RU" b="1" dirty="0" smtClean="0"/>
            <a:t>Доля педагогов, обеспечивающих освоение обучающимися профессиональных модулей, имеющих опыт деятельности не менее 1 года - АП 5</a:t>
          </a:r>
          <a:endParaRPr lang="ru-RU" dirty="0" smtClean="0"/>
        </a:p>
      </dgm:t>
    </dgm:pt>
    <dgm:pt modelId="{E919A939-B455-426C-A540-096B0E07D6B1}" type="parTrans" cxnId="{E4C0EE09-746E-4F7A-967A-7A73D53DD1B5}">
      <dgm:prSet/>
      <dgm:spPr/>
      <dgm:t>
        <a:bodyPr/>
        <a:lstStyle/>
        <a:p>
          <a:endParaRPr lang="ru-RU"/>
        </a:p>
      </dgm:t>
    </dgm:pt>
    <dgm:pt modelId="{F2566B92-BF76-42A6-A1FF-F15E46B1A516}" type="sibTrans" cxnId="{E4C0EE09-746E-4F7A-967A-7A73D53DD1B5}">
      <dgm:prSet/>
      <dgm:spPr/>
      <dgm:t>
        <a:bodyPr/>
        <a:lstStyle/>
        <a:p>
          <a:endParaRPr lang="ru-RU"/>
        </a:p>
      </dgm:t>
    </dgm:pt>
    <dgm:pt modelId="{2E10CBF7-E4A2-4E06-951E-7F576B90B488}">
      <dgm:prSet/>
      <dgm:spPr/>
      <dgm:t>
        <a:bodyPr/>
        <a:lstStyle/>
        <a:p>
          <a:r>
            <a:rPr lang="ru-RU" b="1" dirty="0" smtClean="0"/>
            <a:t>Доля педагогов, имеющих первую или высшую квалификационные категории - АП6</a:t>
          </a:r>
          <a:endParaRPr lang="ru-RU" dirty="0"/>
        </a:p>
      </dgm:t>
    </dgm:pt>
    <dgm:pt modelId="{FEA8D748-363D-47D4-A228-FCBFBD19A9A0}" type="parTrans" cxnId="{97A0C0BC-F5B3-4CF9-BC5B-827FFFDE9D7A}">
      <dgm:prSet/>
      <dgm:spPr/>
      <dgm:t>
        <a:bodyPr/>
        <a:lstStyle/>
        <a:p>
          <a:endParaRPr lang="ru-RU"/>
        </a:p>
      </dgm:t>
    </dgm:pt>
    <dgm:pt modelId="{A3F5F797-71BF-48CE-B351-35BB3CC98C23}" type="sibTrans" cxnId="{97A0C0BC-F5B3-4CF9-BC5B-827FFFDE9D7A}">
      <dgm:prSet/>
      <dgm:spPr/>
      <dgm:t>
        <a:bodyPr/>
        <a:lstStyle/>
        <a:p>
          <a:endParaRPr lang="ru-RU"/>
        </a:p>
      </dgm:t>
    </dgm:pt>
    <dgm:pt modelId="{52DF803A-3C6A-4995-831B-3422EE4F5037}">
      <dgm:prSet/>
      <dgm:spPr/>
      <dgm:t>
        <a:bodyPr/>
        <a:lstStyle/>
        <a:p>
          <a:r>
            <a:rPr lang="ru-RU" b="1" dirty="0" smtClean="0"/>
            <a:t>Наличие внутренней системы оценки качества образования - АП7 </a:t>
          </a:r>
        </a:p>
      </dgm:t>
    </dgm:pt>
    <dgm:pt modelId="{E5ADDE43-6769-4E60-8D01-B699BE3F56A2}" type="parTrans" cxnId="{824FACFB-7D85-488A-8731-AB5B217FAB2F}">
      <dgm:prSet/>
      <dgm:spPr/>
      <dgm:t>
        <a:bodyPr/>
        <a:lstStyle/>
        <a:p>
          <a:endParaRPr lang="ru-RU"/>
        </a:p>
      </dgm:t>
    </dgm:pt>
    <dgm:pt modelId="{992A53A7-C18B-4204-9888-C9DB8C73F6BB}" type="sibTrans" cxnId="{824FACFB-7D85-488A-8731-AB5B217FAB2F}">
      <dgm:prSet/>
      <dgm:spPr/>
      <dgm:t>
        <a:bodyPr/>
        <a:lstStyle/>
        <a:p>
          <a:endParaRPr lang="ru-RU"/>
        </a:p>
      </dgm:t>
    </dgm:pt>
    <dgm:pt modelId="{5B8568F5-05D5-4E17-A515-1613F38F2E1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Ориентация на рынок труда</a:t>
          </a:r>
        </a:p>
      </dgm:t>
    </dgm:pt>
    <dgm:pt modelId="{666801CD-F3C0-49E5-AB28-CE47D210409F}" type="parTrans" cxnId="{1D9810DA-319C-4E4E-878E-9E4E4FE98DDC}">
      <dgm:prSet/>
      <dgm:spPr/>
      <dgm:t>
        <a:bodyPr/>
        <a:lstStyle/>
        <a:p>
          <a:endParaRPr lang="ru-RU"/>
        </a:p>
      </dgm:t>
    </dgm:pt>
    <dgm:pt modelId="{927D8CB6-BC45-44A2-8A70-9827B6CCC14A}" type="sibTrans" cxnId="{1D9810DA-319C-4E4E-878E-9E4E4FE98DDC}">
      <dgm:prSet/>
      <dgm:spPr/>
      <dgm:t>
        <a:bodyPr/>
        <a:lstStyle/>
        <a:p>
          <a:endParaRPr lang="ru-RU"/>
        </a:p>
      </dgm:t>
    </dgm:pt>
    <dgm:pt modelId="{A976EBC4-3470-4BFD-8A53-BD56ED7FCFEB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Доля трудоустроившихся  выпускников - АП2</a:t>
          </a:r>
          <a:endParaRPr lang="ru-RU" dirty="0" smtClean="0"/>
        </a:p>
        <a:p>
          <a:endParaRPr lang="ru-RU" dirty="0"/>
        </a:p>
      </dgm:t>
    </dgm:pt>
    <dgm:pt modelId="{53E35704-CF04-494B-BC7B-AC1554EB9012}" type="parTrans" cxnId="{EA780C6C-5CE9-46D4-B2B7-FEA10D4C8ADA}">
      <dgm:prSet/>
      <dgm:spPr/>
      <dgm:t>
        <a:bodyPr/>
        <a:lstStyle/>
        <a:p>
          <a:endParaRPr lang="ru-RU"/>
        </a:p>
      </dgm:t>
    </dgm:pt>
    <dgm:pt modelId="{4577898D-6622-48C2-8A02-1D244D4E2B22}" type="sibTrans" cxnId="{EA780C6C-5CE9-46D4-B2B7-FEA10D4C8ADA}">
      <dgm:prSet/>
      <dgm:spPr/>
      <dgm:t>
        <a:bodyPr/>
        <a:lstStyle/>
        <a:p>
          <a:endParaRPr lang="ru-RU"/>
        </a:p>
      </dgm:t>
    </dgm:pt>
    <dgm:pt modelId="{7EF46E8F-D5AB-4725-AA96-F4B2089A4912}">
      <dgm:prSet phldrT="[Текст]"/>
      <dgm:spPr/>
      <dgm:t>
        <a:bodyPr/>
        <a:lstStyle/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Наличие внутренней системы оценки качества образования - АП7 </a:t>
          </a:r>
          <a:endParaRPr lang="ru-RU" dirty="0"/>
        </a:p>
      </dgm:t>
    </dgm:pt>
    <dgm:pt modelId="{306648C5-557C-447C-91D6-D24AE5A6F962}" type="parTrans" cxnId="{DE6AC57E-4A86-4DA0-9E77-43ECF70E1713}">
      <dgm:prSet/>
      <dgm:spPr/>
    </dgm:pt>
    <dgm:pt modelId="{0BBB91FA-CB26-4BB4-828C-A42633FAA0E6}" type="sibTrans" cxnId="{DE6AC57E-4A86-4DA0-9E77-43ECF70E1713}">
      <dgm:prSet/>
      <dgm:spPr/>
    </dgm:pt>
    <dgm:pt modelId="{D8505D67-780B-4C2C-9972-6AFDBA31311B}" type="pres">
      <dgm:prSet presAssocID="{9F2D27A6-1298-4FC3-9CB3-D544395436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ECDD92-A875-4E99-A857-25BDBB28022C}" type="pres">
      <dgm:prSet presAssocID="{D293B711-D46B-43BF-B929-FB67EB13CC1A}" presName="composite" presStyleCnt="0"/>
      <dgm:spPr/>
    </dgm:pt>
    <dgm:pt modelId="{7499DFBB-C2F8-4D26-930F-2C768CB0EDC7}" type="pres">
      <dgm:prSet presAssocID="{D293B711-D46B-43BF-B929-FB67EB13CC1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36EC5-1A65-4A5C-8CB3-72F13643C56F}" type="pres">
      <dgm:prSet presAssocID="{D293B711-D46B-43BF-B929-FB67EB13CC1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D5756-0E5C-4644-9E00-8F5D943D345A}" type="pres">
      <dgm:prSet presAssocID="{240E818A-C8A7-4C73-A4E9-EABA77A5A21D}" presName="sp" presStyleCnt="0"/>
      <dgm:spPr/>
    </dgm:pt>
    <dgm:pt modelId="{50D25C68-3425-41A7-A6B8-039D057DBF5C}" type="pres">
      <dgm:prSet presAssocID="{29F228FB-8C27-4E65-81CB-2FAF18DFB92B}" presName="composite" presStyleCnt="0"/>
      <dgm:spPr/>
    </dgm:pt>
    <dgm:pt modelId="{84E240BC-1958-4923-AEE1-77E583C3A7D8}" type="pres">
      <dgm:prSet presAssocID="{29F228FB-8C27-4E65-81CB-2FAF18DFB92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F9123-D0B1-4B32-8BE0-2920D0F9CA71}" type="pres">
      <dgm:prSet presAssocID="{29F228FB-8C27-4E65-81CB-2FAF18DFB92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9DC52-9EAB-4C2B-AE95-7281F7DDCB02}" type="pres">
      <dgm:prSet presAssocID="{5E0BFF7C-9116-42DD-88BA-587F9EC65CF7}" presName="sp" presStyleCnt="0"/>
      <dgm:spPr/>
    </dgm:pt>
    <dgm:pt modelId="{85E96351-E18E-4027-9FFA-FCEA8C39ACBA}" type="pres">
      <dgm:prSet presAssocID="{E6BD2918-8FBE-4B36-8F2C-B7CA5D28E2CA}" presName="composite" presStyleCnt="0"/>
      <dgm:spPr/>
    </dgm:pt>
    <dgm:pt modelId="{53481A69-5DBD-4D46-AB07-856A974D479E}" type="pres">
      <dgm:prSet presAssocID="{E6BD2918-8FBE-4B36-8F2C-B7CA5D28E2C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0E1DB-8214-41E9-BED5-38BDEE64E2AA}" type="pres">
      <dgm:prSet presAssocID="{E6BD2918-8FBE-4B36-8F2C-B7CA5D28E2C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C028D-1A88-42E6-9513-0030678EAFEF}" type="pres">
      <dgm:prSet presAssocID="{0118EFDD-6B43-45FF-80AC-4BF7961AE29B}" presName="sp" presStyleCnt="0"/>
      <dgm:spPr/>
    </dgm:pt>
    <dgm:pt modelId="{3D99693A-096A-4F08-819D-299FDBF0E694}" type="pres">
      <dgm:prSet presAssocID="{5B8568F5-05D5-4E17-A515-1613F38F2E13}" presName="composite" presStyleCnt="0"/>
      <dgm:spPr/>
    </dgm:pt>
    <dgm:pt modelId="{4F30E869-2F3B-4624-ACAA-6982FDB44B02}" type="pres">
      <dgm:prSet presAssocID="{5B8568F5-05D5-4E17-A515-1613F38F2E1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147EA-40D1-4E00-AF8B-3CCBFBD9EB60}" type="pres">
      <dgm:prSet presAssocID="{5B8568F5-05D5-4E17-A515-1613F38F2E1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4FACFB-7D85-488A-8731-AB5B217FAB2F}" srcId="{E6BD2918-8FBE-4B36-8F2C-B7CA5D28E2CA}" destId="{52DF803A-3C6A-4995-831B-3422EE4F5037}" srcOrd="1" destOrd="0" parTransId="{E5ADDE43-6769-4E60-8D01-B699BE3F56A2}" sibTransId="{992A53A7-C18B-4204-9888-C9DB8C73F6BB}"/>
    <dgm:cxn modelId="{1D9810DA-319C-4E4E-878E-9E4E4FE98DDC}" srcId="{9F2D27A6-1298-4FC3-9CB3-D544395436A3}" destId="{5B8568F5-05D5-4E17-A515-1613F38F2E13}" srcOrd="3" destOrd="0" parTransId="{666801CD-F3C0-49E5-AB28-CE47D210409F}" sibTransId="{927D8CB6-BC45-44A2-8A70-9827B6CCC14A}"/>
    <dgm:cxn modelId="{EFCBD748-EB19-4197-8158-E3641D5E6C97}" type="presOf" srcId="{86A9C0DE-CCBF-49C2-96EF-0D00213415A4}" destId="{BA936EC5-1A65-4A5C-8CB3-72F13643C56F}" srcOrd="0" destOrd="0" presId="urn:microsoft.com/office/officeart/2005/8/layout/chevron2"/>
    <dgm:cxn modelId="{8D7CDD84-9983-4F18-BBF5-D8B622361839}" type="presOf" srcId="{29F228FB-8C27-4E65-81CB-2FAF18DFB92B}" destId="{84E240BC-1958-4923-AEE1-77E583C3A7D8}" srcOrd="0" destOrd="0" presId="urn:microsoft.com/office/officeart/2005/8/layout/chevron2"/>
    <dgm:cxn modelId="{D7FC0931-317E-4A17-84E8-40F85171DDC8}" srcId="{9F2D27A6-1298-4FC3-9CB3-D544395436A3}" destId="{29F228FB-8C27-4E65-81CB-2FAF18DFB92B}" srcOrd="1" destOrd="0" parTransId="{9CF46C68-6256-4745-953F-FBF7F724A975}" sibTransId="{5E0BFF7C-9116-42DD-88BA-587F9EC65CF7}"/>
    <dgm:cxn modelId="{97A0C0BC-F5B3-4CF9-BC5B-827FFFDE9D7A}" srcId="{29F228FB-8C27-4E65-81CB-2FAF18DFB92B}" destId="{2E10CBF7-E4A2-4E06-951E-7F576B90B488}" srcOrd="1" destOrd="0" parTransId="{FEA8D748-363D-47D4-A228-FCBFBD19A9A0}" sibTransId="{A3F5F797-71BF-48CE-B351-35BB3CC98C23}"/>
    <dgm:cxn modelId="{FCF96B7F-61C1-4C4D-8202-0FE4C6753966}" type="presOf" srcId="{2E10CBF7-E4A2-4E06-951E-7F576B90B488}" destId="{242F9123-D0B1-4B32-8BE0-2920D0F9CA71}" srcOrd="0" destOrd="1" presId="urn:microsoft.com/office/officeart/2005/8/layout/chevron2"/>
    <dgm:cxn modelId="{DE6AC57E-4A86-4DA0-9E77-43ECF70E1713}" srcId="{D293B711-D46B-43BF-B929-FB67EB13CC1A}" destId="{7EF46E8F-D5AB-4725-AA96-F4B2089A4912}" srcOrd="2" destOrd="0" parTransId="{306648C5-557C-447C-91D6-D24AE5A6F962}" sibTransId="{0BBB91FA-CB26-4BB4-828C-A42633FAA0E6}"/>
    <dgm:cxn modelId="{926E1FA7-BDAE-4549-BE1A-7276297574C1}" srcId="{E6BD2918-8FBE-4B36-8F2C-B7CA5D28E2CA}" destId="{5CEAD80C-822B-4634-B82A-48823C8878D6}" srcOrd="0" destOrd="0" parTransId="{887E74C2-CFF3-467E-8C29-70EA09984AC1}" sibTransId="{E8A41B1D-C916-4FDE-81E2-FE3F947B5CA4}"/>
    <dgm:cxn modelId="{B783B9AC-BD23-4FFB-9BC2-193E5F494B3B}" type="presOf" srcId="{6533EC8F-C69D-48EA-A225-E990538CE8C6}" destId="{BA936EC5-1A65-4A5C-8CB3-72F13643C56F}" srcOrd="0" destOrd="1" presId="urn:microsoft.com/office/officeart/2005/8/layout/chevron2"/>
    <dgm:cxn modelId="{8198C5EF-9E33-4C98-AF94-68BE24BCFED2}" type="presOf" srcId="{7EF46E8F-D5AB-4725-AA96-F4B2089A4912}" destId="{BA936EC5-1A65-4A5C-8CB3-72F13643C56F}" srcOrd="0" destOrd="2" presId="urn:microsoft.com/office/officeart/2005/8/layout/chevron2"/>
    <dgm:cxn modelId="{E4C0EE09-746E-4F7A-967A-7A73D53DD1B5}" srcId="{29F228FB-8C27-4E65-81CB-2FAF18DFB92B}" destId="{765FEEAC-1EF6-4EA8-924D-62E826B325D4}" srcOrd="0" destOrd="0" parTransId="{E919A939-B455-426C-A540-096B0E07D6B1}" sibTransId="{F2566B92-BF76-42A6-A1FF-F15E46B1A516}"/>
    <dgm:cxn modelId="{EA780C6C-5CE9-46D4-B2B7-FEA10D4C8ADA}" srcId="{5B8568F5-05D5-4E17-A515-1613F38F2E13}" destId="{A976EBC4-3470-4BFD-8A53-BD56ED7FCFEB}" srcOrd="0" destOrd="0" parTransId="{53E35704-CF04-494B-BC7B-AC1554EB9012}" sibTransId="{4577898D-6622-48C2-8A02-1D244D4E2B22}"/>
    <dgm:cxn modelId="{F565E467-8379-4F3F-BC29-F214F1BE0E54}" srcId="{D293B711-D46B-43BF-B929-FB67EB13CC1A}" destId="{6533EC8F-C69D-48EA-A225-E990538CE8C6}" srcOrd="1" destOrd="0" parTransId="{15BF163F-F1E6-4FEE-8D14-F603FF1975BE}" sibTransId="{77DE73FF-CE61-447D-A796-1E688DC5FB43}"/>
    <dgm:cxn modelId="{38A18D48-9967-48EC-9927-A425AEB0F98B}" type="presOf" srcId="{E6BD2918-8FBE-4B36-8F2C-B7CA5D28E2CA}" destId="{53481A69-5DBD-4D46-AB07-856A974D479E}" srcOrd="0" destOrd="0" presId="urn:microsoft.com/office/officeart/2005/8/layout/chevron2"/>
    <dgm:cxn modelId="{C829BFD5-9B90-42F3-AEA5-F0BF86689067}" type="presOf" srcId="{A976EBC4-3470-4BFD-8A53-BD56ED7FCFEB}" destId="{D5B147EA-40D1-4E00-AF8B-3CCBFBD9EB60}" srcOrd="0" destOrd="0" presId="urn:microsoft.com/office/officeart/2005/8/layout/chevron2"/>
    <dgm:cxn modelId="{F8BC37A8-C092-4436-B39C-EF2919A8FB1F}" srcId="{9F2D27A6-1298-4FC3-9CB3-D544395436A3}" destId="{D293B711-D46B-43BF-B929-FB67EB13CC1A}" srcOrd="0" destOrd="0" parTransId="{940B293A-1CC2-49A6-A0E3-1C034C1BF21A}" sibTransId="{240E818A-C8A7-4C73-A4E9-EABA77A5A21D}"/>
    <dgm:cxn modelId="{37FF7E85-0CF3-4F52-85FA-209917201F76}" type="presOf" srcId="{5B8568F5-05D5-4E17-A515-1613F38F2E13}" destId="{4F30E869-2F3B-4624-ACAA-6982FDB44B02}" srcOrd="0" destOrd="0" presId="urn:microsoft.com/office/officeart/2005/8/layout/chevron2"/>
    <dgm:cxn modelId="{F120DAF6-1ADA-4D51-AC6D-C142BECF28F2}" type="presOf" srcId="{52DF803A-3C6A-4995-831B-3422EE4F5037}" destId="{D3A0E1DB-8214-41E9-BED5-38BDEE64E2AA}" srcOrd="0" destOrd="1" presId="urn:microsoft.com/office/officeart/2005/8/layout/chevron2"/>
    <dgm:cxn modelId="{78006247-9C5A-47CD-B2DF-8923C16C112E}" type="presOf" srcId="{765FEEAC-1EF6-4EA8-924D-62E826B325D4}" destId="{242F9123-D0B1-4B32-8BE0-2920D0F9CA71}" srcOrd="0" destOrd="0" presId="urn:microsoft.com/office/officeart/2005/8/layout/chevron2"/>
    <dgm:cxn modelId="{D8381955-817A-42F7-9A98-8A22D3A5C90E}" srcId="{D293B711-D46B-43BF-B929-FB67EB13CC1A}" destId="{86A9C0DE-CCBF-49C2-96EF-0D00213415A4}" srcOrd="0" destOrd="0" parTransId="{6B5D4881-B628-4779-9E4B-3A64232E6A73}" sibTransId="{981AFDF4-5CD4-4D6E-86B9-1190052DF9E9}"/>
    <dgm:cxn modelId="{CB77EF9F-8E49-43C8-A522-290CF5562DEF}" srcId="{9F2D27A6-1298-4FC3-9CB3-D544395436A3}" destId="{E6BD2918-8FBE-4B36-8F2C-B7CA5D28E2CA}" srcOrd="2" destOrd="0" parTransId="{65DF606D-C72D-4A90-9C28-EB0109B29CB5}" sibTransId="{0118EFDD-6B43-45FF-80AC-4BF7961AE29B}"/>
    <dgm:cxn modelId="{A0C793D7-1E7E-49B3-8EDC-3A67290E0259}" type="presOf" srcId="{D293B711-D46B-43BF-B929-FB67EB13CC1A}" destId="{7499DFBB-C2F8-4D26-930F-2C768CB0EDC7}" srcOrd="0" destOrd="0" presId="urn:microsoft.com/office/officeart/2005/8/layout/chevron2"/>
    <dgm:cxn modelId="{2493308B-E48C-44E0-B925-D413495090B3}" type="presOf" srcId="{9F2D27A6-1298-4FC3-9CB3-D544395436A3}" destId="{D8505D67-780B-4C2C-9972-6AFDBA31311B}" srcOrd="0" destOrd="0" presId="urn:microsoft.com/office/officeart/2005/8/layout/chevron2"/>
    <dgm:cxn modelId="{BD138A22-6DC6-4DE0-AE2C-262B193CEE77}" type="presOf" srcId="{5CEAD80C-822B-4634-B82A-48823C8878D6}" destId="{D3A0E1DB-8214-41E9-BED5-38BDEE64E2AA}" srcOrd="0" destOrd="0" presId="urn:microsoft.com/office/officeart/2005/8/layout/chevron2"/>
    <dgm:cxn modelId="{BF389CAB-0C2C-4D28-B2EE-5DE51EF02459}" type="presParOf" srcId="{D8505D67-780B-4C2C-9972-6AFDBA31311B}" destId="{2CECDD92-A875-4E99-A857-25BDBB28022C}" srcOrd="0" destOrd="0" presId="urn:microsoft.com/office/officeart/2005/8/layout/chevron2"/>
    <dgm:cxn modelId="{3E7BB196-2813-463F-B528-C54662EAC53E}" type="presParOf" srcId="{2CECDD92-A875-4E99-A857-25BDBB28022C}" destId="{7499DFBB-C2F8-4D26-930F-2C768CB0EDC7}" srcOrd="0" destOrd="0" presId="urn:microsoft.com/office/officeart/2005/8/layout/chevron2"/>
    <dgm:cxn modelId="{8BB44CA2-A868-485F-8D2A-2D1E86F69E83}" type="presParOf" srcId="{2CECDD92-A875-4E99-A857-25BDBB28022C}" destId="{BA936EC5-1A65-4A5C-8CB3-72F13643C56F}" srcOrd="1" destOrd="0" presId="urn:microsoft.com/office/officeart/2005/8/layout/chevron2"/>
    <dgm:cxn modelId="{95692386-92D3-429F-A19F-378B90673C1A}" type="presParOf" srcId="{D8505D67-780B-4C2C-9972-6AFDBA31311B}" destId="{5DDD5756-0E5C-4644-9E00-8F5D943D345A}" srcOrd="1" destOrd="0" presId="urn:microsoft.com/office/officeart/2005/8/layout/chevron2"/>
    <dgm:cxn modelId="{711DBF74-02D6-42B4-89EB-BA93A0E0EE3B}" type="presParOf" srcId="{D8505D67-780B-4C2C-9972-6AFDBA31311B}" destId="{50D25C68-3425-41A7-A6B8-039D057DBF5C}" srcOrd="2" destOrd="0" presId="urn:microsoft.com/office/officeart/2005/8/layout/chevron2"/>
    <dgm:cxn modelId="{DF0E1CEE-237F-4EF9-A000-70FBED1F0530}" type="presParOf" srcId="{50D25C68-3425-41A7-A6B8-039D057DBF5C}" destId="{84E240BC-1958-4923-AEE1-77E583C3A7D8}" srcOrd="0" destOrd="0" presId="urn:microsoft.com/office/officeart/2005/8/layout/chevron2"/>
    <dgm:cxn modelId="{442849E4-CD95-462D-827A-3A4659211B9B}" type="presParOf" srcId="{50D25C68-3425-41A7-A6B8-039D057DBF5C}" destId="{242F9123-D0B1-4B32-8BE0-2920D0F9CA71}" srcOrd="1" destOrd="0" presId="urn:microsoft.com/office/officeart/2005/8/layout/chevron2"/>
    <dgm:cxn modelId="{F8E6356C-81F6-4DAC-9880-79FDF3D68D62}" type="presParOf" srcId="{D8505D67-780B-4C2C-9972-6AFDBA31311B}" destId="{C539DC52-9EAB-4C2B-AE95-7281F7DDCB02}" srcOrd="3" destOrd="0" presId="urn:microsoft.com/office/officeart/2005/8/layout/chevron2"/>
    <dgm:cxn modelId="{36B9E40A-0AA1-4043-A633-DF52464A7E65}" type="presParOf" srcId="{D8505D67-780B-4C2C-9972-6AFDBA31311B}" destId="{85E96351-E18E-4027-9FFA-FCEA8C39ACBA}" srcOrd="4" destOrd="0" presId="urn:microsoft.com/office/officeart/2005/8/layout/chevron2"/>
    <dgm:cxn modelId="{0449F12C-3FA6-4505-96B7-E53A6E054A47}" type="presParOf" srcId="{85E96351-E18E-4027-9FFA-FCEA8C39ACBA}" destId="{53481A69-5DBD-4D46-AB07-856A974D479E}" srcOrd="0" destOrd="0" presId="urn:microsoft.com/office/officeart/2005/8/layout/chevron2"/>
    <dgm:cxn modelId="{0A992C35-92A1-47BE-8B0E-060BC217DF77}" type="presParOf" srcId="{85E96351-E18E-4027-9FFA-FCEA8C39ACBA}" destId="{D3A0E1DB-8214-41E9-BED5-38BDEE64E2AA}" srcOrd="1" destOrd="0" presId="urn:microsoft.com/office/officeart/2005/8/layout/chevron2"/>
    <dgm:cxn modelId="{E8FBB27D-2380-4AF7-9B20-7BEB9C5C0412}" type="presParOf" srcId="{D8505D67-780B-4C2C-9972-6AFDBA31311B}" destId="{AD3C028D-1A88-42E6-9513-0030678EAFEF}" srcOrd="5" destOrd="0" presId="urn:microsoft.com/office/officeart/2005/8/layout/chevron2"/>
    <dgm:cxn modelId="{E42FBE77-1932-4A62-81C4-AD8073573902}" type="presParOf" srcId="{D8505D67-780B-4C2C-9972-6AFDBA31311B}" destId="{3D99693A-096A-4F08-819D-299FDBF0E694}" srcOrd="6" destOrd="0" presId="urn:microsoft.com/office/officeart/2005/8/layout/chevron2"/>
    <dgm:cxn modelId="{0C72474B-4187-4AC5-87EF-B011348A4253}" type="presParOf" srcId="{3D99693A-096A-4F08-819D-299FDBF0E694}" destId="{4F30E869-2F3B-4624-ACAA-6982FDB44B02}" srcOrd="0" destOrd="0" presId="urn:microsoft.com/office/officeart/2005/8/layout/chevron2"/>
    <dgm:cxn modelId="{DCEBAEB0-778F-40C5-A17D-DE10ADB5BAB2}" type="presParOf" srcId="{3D99693A-096A-4F08-819D-299FDBF0E694}" destId="{D5B147EA-40D1-4E00-AF8B-3CCBFBD9EB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1A47DF-6862-4F5E-8B4A-77371A510A1E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DCF581DF-EA9B-4447-AD5B-4D5C35F9B0C1}">
      <dgm:prSet/>
      <dgm:spPr/>
      <dgm:t>
        <a:bodyPr/>
        <a:lstStyle/>
        <a:p>
          <a:pPr rtl="0"/>
          <a:r>
            <a:rPr lang="ru-RU" dirty="0" smtClean="0"/>
            <a:t>Выявление причин не достижения порогового значения каждого показателя</a:t>
          </a:r>
          <a:endParaRPr lang="ru-RU" dirty="0"/>
        </a:p>
      </dgm:t>
    </dgm:pt>
    <dgm:pt modelId="{B97D6260-ED6F-474D-9708-EBC83AABE73F}" type="parTrans" cxnId="{B7BC594A-FD08-4D14-83B0-B6523C54FB1C}">
      <dgm:prSet/>
      <dgm:spPr/>
      <dgm:t>
        <a:bodyPr/>
        <a:lstStyle/>
        <a:p>
          <a:endParaRPr lang="ru-RU"/>
        </a:p>
      </dgm:t>
    </dgm:pt>
    <dgm:pt modelId="{E02F5403-F0A8-4273-904D-8A7BA1772B9E}" type="sibTrans" cxnId="{B7BC594A-FD08-4D14-83B0-B6523C54FB1C}">
      <dgm:prSet/>
      <dgm:spPr/>
      <dgm:t>
        <a:bodyPr/>
        <a:lstStyle/>
        <a:p>
          <a:endParaRPr lang="ru-RU"/>
        </a:p>
      </dgm:t>
    </dgm:pt>
    <dgm:pt modelId="{E643422F-C9BF-428F-8D44-A3509ABB8425}">
      <dgm:prSet/>
      <dgm:spPr/>
      <dgm:t>
        <a:bodyPr/>
        <a:lstStyle/>
        <a:p>
          <a:pPr rtl="0"/>
          <a:r>
            <a:rPr lang="ru-RU" smtClean="0"/>
            <a:t>Разработка комплекса мер по достижению порогового значения каждого показателя</a:t>
          </a:r>
          <a:endParaRPr lang="ru-RU"/>
        </a:p>
      </dgm:t>
    </dgm:pt>
    <dgm:pt modelId="{DDA73BB2-D9F3-49C8-8D5A-3E8BE06B261C}" type="parTrans" cxnId="{B081D499-7F85-4B11-972A-FA96CEC12759}">
      <dgm:prSet/>
      <dgm:spPr/>
      <dgm:t>
        <a:bodyPr/>
        <a:lstStyle/>
        <a:p>
          <a:endParaRPr lang="ru-RU"/>
        </a:p>
      </dgm:t>
    </dgm:pt>
    <dgm:pt modelId="{E098DB5B-5F80-4CA2-963B-8F2511F9A1DF}" type="sibTrans" cxnId="{B081D499-7F85-4B11-972A-FA96CEC12759}">
      <dgm:prSet/>
      <dgm:spPr/>
      <dgm:t>
        <a:bodyPr/>
        <a:lstStyle/>
        <a:p>
          <a:endParaRPr lang="ru-RU"/>
        </a:p>
      </dgm:t>
    </dgm:pt>
    <dgm:pt modelId="{60EE3E47-3400-45B7-ADDE-CA7E84FF1A1F}">
      <dgm:prSet/>
      <dgm:spPr/>
      <dgm:t>
        <a:bodyPr/>
        <a:lstStyle/>
        <a:p>
          <a:pPr rtl="0"/>
          <a:r>
            <a:rPr lang="ru-RU" smtClean="0"/>
            <a:t>Корректировка программы развития организации</a:t>
          </a:r>
          <a:endParaRPr lang="ru-RU"/>
        </a:p>
      </dgm:t>
    </dgm:pt>
    <dgm:pt modelId="{E78969EF-6827-46CE-B245-66732079863A}" type="parTrans" cxnId="{C62B5BAC-F670-4D9F-ABBD-1EAFA8885879}">
      <dgm:prSet/>
      <dgm:spPr/>
      <dgm:t>
        <a:bodyPr/>
        <a:lstStyle/>
        <a:p>
          <a:endParaRPr lang="ru-RU"/>
        </a:p>
      </dgm:t>
    </dgm:pt>
    <dgm:pt modelId="{95B6C675-7BC4-4E26-8ED4-35D856E44C65}" type="sibTrans" cxnId="{C62B5BAC-F670-4D9F-ABBD-1EAFA8885879}">
      <dgm:prSet/>
      <dgm:spPr/>
      <dgm:t>
        <a:bodyPr/>
        <a:lstStyle/>
        <a:p>
          <a:endParaRPr lang="ru-RU"/>
        </a:p>
      </dgm:t>
    </dgm:pt>
    <dgm:pt modelId="{75B9CA45-8CAA-4A1F-BC9C-3A224B7D697C}">
      <dgm:prSet/>
      <dgm:spPr/>
      <dgm:t>
        <a:bodyPr/>
        <a:lstStyle/>
        <a:p>
          <a:pPr rtl="0"/>
          <a:r>
            <a:rPr lang="ru-RU" smtClean="0"/>
            <a:t>Разработка ежегодного плана основных мероприятий</a:t>
          </a:r>
          <a:endParaRPr lang="ru-RU"/>
        </a:p>
      </dgm:t>
    </dgm:pt>
    <dgm:pt modelId="{6C66317D-35C3-4F93-94DB-B3BD3B1178F8}" type="parTrans" cxnId="{97F0279D-884A-4694-A869-3DB6AF39B20F}">
      <dgm:prSet/>
      <dgm:spPr/>
      <dgm:t>
        <a:bodyPr/>
        <a:lstStyle/>
        <a:p>
          <a:endParaRPr lang="ru-RU"/>
        </a:p>
      </dgm:t>
    </dgm:pt>
    <dgm:pt modelId="{DD752035-8119-4ACF-B155-C46B48F73BA8}" type="sibTrans" cxnId="{97F0279D-884A-4694-A869-3DB6AF39B20F}">
      <dgm:prSet/>
      <dgm:spPr/>
      <dgm:t>
        <a:bodyPr/>
        <a:lstStyle/>
        <a:p>
          <a:endParaRPr lang="ru-RU"/>
        </a:p>
      </dgm:t>
    </dgm:pt>
    <dgm:pt modelId="{8F3DED62-654C-4366-BACE-69745F70F20C}">
      <dgm:prSet/>
      <dgm:spPr/>
      <dgm:t>
        <a:bodyPr/>
        <a:lstStyle/>
        <a:p>
          <a:pPr rtl="0"/>
          <a:r>
            <a:rPr lang="ru-RU" smtClean="0"/>
            <a:t>Ежегодное проведение внутреннего мониторинга и учета</a:t>
          </a:r>
          <a:endParaRPr lang="ru-RU"/>
        </a:p>
      </dgm:t>
    </dgm:pt>
    <dgm:pt modelId="{4D759B1E-B37F-4918-9BAE-A38A51E2A27E}" type="parTrans" cxnId="{2CF4FC5E-3685-41E2-8D20-58F7035AAC75}">
      <dgm:prSet/>
      <dgm:spPr/>
      <dgm:t>
        <a:bodyPr/>
        <a:lstStyle/>
        <a:p>
          <a:endParaRPr lang="ru-RU"/>
        </a:p>
      </dgm:t>
    </dgm:pt>
    <dgm:pt modelId="{23DC7B21-4661-478D-8737-F2659F67BA6C}" type="sibTrans" cxnId="{2CF4FC5E-3685-41E2-8D20-58F7035AAC75}">
      <dgm:prSet/>
      <dgm:spPr/>
      <dgm:t>
        <a:bodyPr/>
        <a:lstStyle/>
        <a:p>
          <a:endParaRPr lang="ru-RU"/>
        </a:p>
      </dgm:t>
    </dgm:pt>
    <dgm:pt modelId="{C30B1F10-CDA4-494F-AF77-214AAA74A2A3}" type="pres">
      <dgm:prSet presAssocID="{8C1A47DF-6862-4F5E-8B4A-77371A510A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84EAE5-12D7-49FD-8012-41354A2C669B}" type="pres">
      <dgm:prSet presAssocID="{DCF581DF-EA9B-4447-AD5B-4D5C35F9B0C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6D0CB-FE56-4A9C-97C0-9EA38BA4DD9C}" type="pres">
      <dgm:prSet presAssocID="{E02F5403-F0A8-4273-904D-8A7BA1772B9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2B636DA-7A0B-41C4-A194-957F193E235B}" type="pres">
      <dgm:prSet presAssocID="{E02F5403-F0A8-4273-904D-8A7BA1772B9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65A3989-7387-4266-A9B5-D5D8EFBD6035}" type="pres">
      <dgm:prSet presAssocID="{E643422F-C9BF-428F-8D44-A3509ABB84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40606-4315-4D06-BFA3-BEF9920C8212}" type="pres">
      <dgm:prSet presAssocID="{E098DB5B-5F80-4CA2-963B-8F2511F9A1D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AFBC7B3-4FB9-4DB3-9D52-0DF5024024E7}" type="pres">
      <dgm:prSet presAssocID="{E098DB5B-5F80-4CA2-963B-8F2511F9A1D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5698805-90A2-4213-B3AE-525D539BFAD3}" type="pres">
      <dgm:prSet presAssocID="{60EE3E47-3400-45B7-ADDE-CA7E84FF1A1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4688C-96F2-45DD-A7DC-7829232438A6}" type="pres">
      <dgm:prSet presAssocID="{95B6C675-7BC4-4E26-8ED4-35D856E44C6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651EE8E4-80D5-4123-840F-802468341242}" type="pres">
      <dgm:prSet presAssocID="{95B6C675-7BC4-4E26-8ED4-35D856E44C6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0CA9422-FDD3-4B4D-BC0B-5CF6514C3585}" type="pres">
      <dgm:prSet presAssocID="{75B9CA45-8CAA-4A1F-BC9C-3A224B7D697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E4BE4-7EBC-412F-AB5E-116594FFBF82}" type="pres">
      <dgm:prSet presAssocID="{DD752035-8119-4ACF-B155-C46B48F73BA8}" presName="sibTrans" presStyleLbl="sibTrans2D1" presStyleIdx="3" presStyleCnt="4"/>
      <dgm:spPr/>
      <dgm:t>
        <a:bodyPr/>
        <a:lstStyle/>
        <a:p>
          <a:endParaRPr lang="ru-RU"/>
        </a:p>
      </dgm:t>
    </dgm:pt>
    <dgm:pt modelId="{6149A9CA-F7A2-4DF5-AD38-2CC8CB745941}" type="pres">
      <dgm:prSet presAssocID="{DD752035-8119-4ACF-B155-C46B48F73BA8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885FCBA-DB77-43D4-8E0A-E223F671EC5D}" type="pres">
      <dgm:prSet presAssocID="{8F3DED62-654C-4366-BACE-69745F70F2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9EE570-4187-41DE-8B41-5D471542A831}" type="presOf" srcId="{8C1A47DF-6862-4F5E-8B4A-77371A510A1E}" destId="{C30B1F10-CDA4-494F-AF77-214AAA74A2A3}" srcOrd="0" destOrd="0" presId="urn:microsoft.com/office/officeart/2005/8/layout/process1"/>
    <dgm:cxn modelId="{C62B5BAC-F670-4D9F-ABBD-1EAFA8885879}" srcId="{8C1A47DF-6862-4F5E-8B4A-77371A510A1E}" destId="{60EE3E47-3400-45B7-ADDE-CA7E84FF1A1F}" srcOrd="2" destOrd="0" parTransId="{E78969EF-6827-46CE-B245-66732079863A}" sibTransId="{95B6C675-7BC4-4E26-8ED4-35D856E44C65}"/>
    <dgm:cxn modelId="{3F1E1301-3199-4668-B2CB-C407B7A7D16B}" type="presOf" srcId="{8F3DED62-654C-4366-BACE-69745F70F20C}" destId="{8885FCBA-DB77-43D4-8E0A-E223F671EC5D}" srcOrd="0" destOrd="0" presId="urn:microsoft.com/office/officeart/2005/8/layout/process1"/>
    <dgm:cxn modelId="{F2B5DF37-9E09-47E1-9483-9320A9A5FC26}" type="presOf" srcId="{95B6C675-7BC4-4E26-8ED4-35D856E44C65}" destId="{651EE8E4-80D5-4123-840F-802468341242}" srcOrd="1" destOrd="0" presId="urn:microsoft.com/office/officeart/2005/8/layout/process1"/>
    <dgm:cxn modelId="{97F0279D-884A-4694-A869-3DB6AF39B20F}" srcId="{8C1A47DF-6862-4F5E-8B4A-77371A510A1E}" destId="{75B9CA45-8CAA-4A1F-BC9C-3A224B7D697C}" srcOrd="3" destOrd="0" parTransId="{6C66317D-35C3-4F93-94DB-B3BD3B1178F8}" sibTransId="{DD752035-8119-4ACF-B155-C46B48F73BA8}"/>
    <dgm:cxn modelId="{B081D499-7F85-4B11-972A-FA96CEC12759}" srcId="{8C1A47DF-6862-4F5E-8B4A-77371A510A1E}" destId="{E643422F-C9BF-428F-8D44-A3509ABB8425}" srcOrd="1" destOrd="0" parTransId="{DDA73BB2-D9F3-49C8-8D5A-3E8BE06B261C}" sibTransId="{E098DB5B-5F80-4CA2-963B-8F2511F9A1DF}"/>
    <dgm:cxn modelId="{0FD4680D-2420-4B3C-BFCE-B0E2C4147309}" type="presOf" srcId="{E02F5403-F0A8-4273-904D-8A7BA1772B9E}" destId="{8926D0CB-FE56-4A9C-97C0-9EA38BA4DD9C}" srcOrd="0" destOrd="0" presId="urn:microsoft.com/office/officeart/2005/8/layout/process1"/>
    <dgm:cxn modelId="{0CEB9269-5754-48BE-91A6-E9D23AD5E379}" type="presOf" srcId="{95B6C675-7BC4-4E26-8ED4-35D856E44C65}" destId="{8B44688C-96F2-45DD-A7DC-7829232438A6}" srcOrd="0" destOrd="0" presId="urn:microsoft.com/office/officeart/2005/8/layout/process1"/>
    <dgm:cxn modelId="{2ABC26A9-4165-4813-8BE6-FA46F19BF67C}" type="presOf" srcId="{75B9CA45-8CAA-4A1F-BC9C-3A224B7D697C}" destId="{50CA9422-FDD3-4B4D-BC0B-5CF6514C3585}" srcOrd="0" destOrd="0" presId="urn:microsoft.com/office/officeart/2005/8/layout/process1"/>
    <dgm:cxn modelId="{C6F7D15F-8149-4AC3-AE6C-80C97B8BC7CB}" type="presOf" srcId="{DD752035-8119-4ACF-B155-C46B48F73BA8}" destId="{6149A9CA-F7A2-4DF5-AD38-2CC8CB745941}" srcOrd="1" destOrd="0" presId="urn:microsoft.com/office/officeart/2005/8/layout/process1"/>
    <dgm:cxn modelId="{B7BC594A-FD08-4D14-83B0-B6523C54FB1C}" srcId="{8C1A47DF-6862-4F5E-8B4A-77371A510A1E}" destId="{DCF581DF-EA9B-4447-AD5B-4D5C35F9B0C1}" srcOrd="0" destOrd="0" parTransId="{B97D6260-ED6F-474D-9708-EBC83AABE73F}" sibTransId="{E02F5403-F0A8-4273-904D-8A7BA1772B9E}"/>
    <dgm:cxn modelId="{41ED2061-2832-4F8F-8FC8-CF8408B47649}" type="presOf" srcId="{E098DB5B-5F80-4CA2-963B-8F2511F9A1DF}" destId="{2AFBC7B3-4FB9-4DB3-9D52-0DF5024024E7}" srcOrd="1" destOrd="0" presId="urn:microsoft.com/office/officeart/2005/8/layout/process1"/>
    <dgm:cxn modelId="{D5822569-6222-40D5-820E-4ADAD42566A1}" type="presOf" srcId="{E643422F-C9BF-428F-8D44-A3509ABB8425}" destId="{065A3989-7387-4266-A9B5-D5D8EFBD6035}" srcOrd="0" destOrd="0" presId="urn:microsoft.com/office/officeart/2005/8/layout/process1"/>
    <dgm:cxn modelId="{2CF4FC5E-3685-41E2-8D20-58F7035AAC75}" srcId="{8C1A47DF-6862-4F5E-8B4A-77371A510A1E}" destId="{8F3DED62-654C-4366-BACE-69745F70F20C}" srcOrd="4" destOrd="0" parTransId="{4D759B1E-B37F-4918-9BAE-A38A51E2A27E}" sibTransId="{23DC7B21-4661-478D-8737-F2659F67BA6C}"/>
    <dgm:cxn modelId="{F8C53245-9C9F-4B63-A0CE-5C0C6819F05F}" type="presOf" srcId="{DCF581DF-EA9B-4447-AD5B-4D5C35F9B0C1}" destId="{6784EAE5-12D7-49FD-8012-41354A2C669B}" srcOrd="0" destOrd="0" presId="urn:microsoft.com/office/officeart/2005/8/layout/process1"/>
    <dgm:cxn modelId="{F4D8DD17-9541-498B-9098-CE116E60A9ED}" type="presOf" srcId="{E02F5403-F0A8-4273-904D-8A7BA1772B9E}" destId="{12B636DA-7A0B-41C4-A194-957F193E235B}" srcOrd="1" destOrd="0" presId="urn:microsoft.com/office/officeart/2005/8/layout/process1"/>
    <dgm:cxn modelId="{B4263345-3835-4A44-8453-F0B98E4543B9}" type="presOf" srcId="{60EE3E47-3400-45B7-ADDE-CA7E84FF1A1F}" destId="{95698805-90A2-4213-B3AE-525D539BFAD3}" srcOrd="0" destOrd="0" presId="urn:microsoft.com/office/officeart/2005/8/layout/process1"/>
    <dgm:cxn modelId="{92ECA192-CDBA-4EA1-B170-7438C1D72773}" type="presOf" srcId="{E098DB5B-5F80-4CA2-963B-8F2511F9A1DF}" destId="{3E940606-4315-4D06-BFA3-BEF9920C8212}" srcOrd="0" destOrd="0" presId="urn:microsoft.com/office/officeart/2005/8/layout/process1"/>
    <dgm:cxn modelId="{F6775786-2361-4981-A0B1-0888CA5E8303}" type="presOf" srcId="{DD752035-8119-4ACF-B155-C46B48F73BA8}" destId="{59AE4BE4-7EBC-412F-AB5E-116594FFBF82}" srcOrd="0" destOrd="0" presId="urn:microsoft.com/office/officeart/2005/8/layout/process1"/>
    <dgm:cxn modelId="{21B8D3B2-F17E-458A-B309-059D50BCDC52}" type="presParOf" srcId="{C30B1F10-CDA4-494F-AF77-214AAA74A2A3}" destId="{6784EAE5-12D7-49FD-8012-41354A2C669B}" srcOrd="0" destOrd="0" presId="urn:microsoft.com/office/officeart/2005/8/layout/process1"/>
    <dgm:cxn modelId="{F0892079-06E5-43B3-B4F5-46143893F7AD}" type="presParOf" srcId="{C30B1F10-CDA4-494F-AF77-214AAA74A2A3}" destId="{8926D0CB-FE56-4A9C-97C0-9EA38BA4DD9C}" srcOrd="1" destOrd="0" presId="urn:microsoft.com/office/officeart/2005/8/layout/process1"/>
    <dgm:cxn modelId="{237F4B52-A5F7-4299-A1C5-DC2CEA9818CD}" type="presParOf" srcId="{8926D0CB-FE56-4A9C-97C0-9EA38BA4DD9C}" destId="{12B636DA-7A0B-41C4-A194-957F193E235B}" srcOrd="0" destOrd="0" presId="urn:microsoft.com/office/officeart/2005/8/layout/process1"/>
    <dgm:cxn modelId="{2615B4AB-DB66-43EF-A6C2-039376FEDCE8}" type="presParOf" srcId="{C30B1F10-CDA4-494F-AF77-214AAA74A2A3}" destId="{065A3989-7387-4266-A9B5-D5D8EFBD6035}" srcOrd="2" destOrd="0" presId="urn:microsoft.com/office/officeart/2005/8/layout/process1"/>
    <dgm:cxn modelId="{35037145-722D-4D1B-93DE-C14EA341B148}" type="presParOf" srcId="{C30B1F10-CDA4-494F-AF77-214AAA74A2A3}" destId="{3E940606-4315-4D06-BFA3-BEF9920C8212}" srcOrd="3" destOrd="0" presId="urn:microsoft.com/office/officeart/2005/8/layout/process1"/>
    <dgm:cxn modelId="{AD9297CC-4776-456F-90AB-2EFC2FB87AA5}" type="presParOf" srcId="{3E940606-4315-4D06-BFA3-BEF9920C8212}" destId="{2AFBC7B3-4FB9-4DB3-9D52-0DF5024024E7}" srcOrd="0" destOrd="0" presId="urn:microsoft.com/office/officeart/2005/8/layout/process1"/>
    <dgm:cxn modelId="{F579972E-BB2C-4F91-9ED7-075B6B2DBF36}" type="presParOf" srcId="{C30B1F10-CDA4-494F-AF77-214AAA74A2A3}" destId="{95698805-90A2-4213-B3AE-525D539BFAD3}" srcOrd="4" destOrd="0" presId="urn:microsoft.com/office/officeart/2005/8/layout/process1"/>
    <dgm:cxn modelId="{0F371BC0-6984-4949-A1E5-DEB1EC8E99A3}" type="presParOf" srcId="{C30B1F10-CDA4-494F-AF77-214AAA74A2A3}" destId="{8B44688C-96F2-45DD-A7DC-7829232438A6}" srcOrd="5" destOrd="0" presId="urn:microsoft.com/office/officeart/2005/8/layout/process1"/>
    <dgm:cxn modelId="{FE4BFD2D-1537-4C0A-B1CB-C99EB1949831}" type="presParOf" srcId="{8B44688C-96F2-45DD-A7DC-7829232438A6}" destId="{651EE8E4-80D5-4123-840F-802468341242}" srcOrd="0" destOrd="0" presId="urn:microsoft.com/office/officeart/2005/8/layout/process1"/>
    <dgm:cxn modelId="{BEA8C1A7-9C03-4C33-A233-3CBEBE8316F1}" type="presParOf" srcId="{C30B1F10-CDA4-494F-AF77-214AAA74A2A3}" destId="{50CA9422-FDD3-4B4D-BC0B-5CF6514C3585}" srcOrd="6" destOrd="0" presId="urn:microsoft.com/office/officeart/2005/8/layout/process1"/>
    <dgm:cxn modelId="{DC6A4A65-757F-4513-A8C4-E74230DC9474}" type="presParOf" srcId="{C30B1F10-CDA4-494F-AF77-214AAA74A2A3}" destId="{59AE4BE4-7EBC-412F-AB5E-116594FFBF82}" srcOrd="7" destOrd="0" presId="urn:microsoft.com/office/officeart/2005/8/layout/process1"/>
    <dgm:cxn modelId="{76523F55-D6D9-4D0E-B99E-B7FE9D748FB4}" type="presParOf" srcId="{59AE4BE4-7EBC-412F-AB5E-116594FFBF82}" destId="{6149A9CA-F7A2-4DF5-AD38-2CC8CB745941}" srcOrd="0" destOrd="0" presId="urn:microsoft.com/office/officeart/2005/8/layout/process1"/>
    <dgm:cxn modelId="{E47799BA-6D49-462D-A35A-A5C235A99D6F}" type="presParOf" srcId="{C30B1F10-CDA4-494F-AF77-214AAA74A2A3}" destId="{8885FCBA-DB77-43D4-8E0A-E223F671EC5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7E135-24F3-47CC-9707-C7E015FCEB5A}">
      <dsp:nvSpPr>
        <dsp:cNvPr id="0" name=""/>
        <dsp:cNvSpPr/>
      </dsp:nvSpPr>
      <dsp:spPr>
        <a:xfrm>
          <a:off x="0" y="84485"/>
          <a:ext cx="11159938" cy="74353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Мониторинг системы образования </a:t>
          </a:r>
          <a:endParaRPr lang="ru-RU" sz="2800" kern="1200" dirty="0"/>
        </a:p>
      </dsp:txBody>
      <dsp:txXfrm>
        <a:off x="36296" y="120781"/>
        <a:ext cx="11087346" cy="670943"/>
      </dsp:txXfrm>
    </dsp:sp>
    <dsp:sp modelId="{0E2C5CBC-A98B-4993-88AC-C4A16EB58503}">
      <dsp:nvSpPr>
        <dsp:cNvPr id="0" name=""/>
        <dsp:cNvSpPr/>
      </dsp:nvSpPr>
      <dsp:spPr>
        <a:xfrm>
          <a:off x="0" y="828020"/>
          <a:ext cx="11159938" cy="2759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32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Мониторинг системы образования представляет собой систематическое стандартизированное наблюдение за состоянием образования и динамикой изменений его результатов, в том числе в рамках оценки качества образования, условиями осуществления образовательной деятельности, контингентом обучающихся, учебными и </a:t>
          </a:r>
          <a:r>
            <a:rPr lang="ru-RU" sz="2200" kern="1200" dirty="0" err="1" smtClean="0"/>
            <a:t>внеучебными</a:t>
          </a:r>
          <a:r>
            <a:rPr lang="ru-RU" sz="2200" kern="1200" dirty="0" smtClean="0"/>
            <a:t> достижениями обучающихся, профессиональными достижениями выпускников организаций, осуществляющих образовательную деятельность, состоянием сети организаций, осуществляющих образовательную деятельность.</a:t>
          </a:r>
          <a:endParaRPr lang="ru-RU" sz="2200" kern="1200" dirty="0"/>
        </a:p>
      </dsp:txBody>
      <dsp:txXfrm>
        <a:off x="0" y="828020"/>
        <a:ext cx="11159938" cy="2759309"/>
      </dsp:txXfrm>
    </dsp:sp>
    <dsp:sp modelId="{0579B14D-D401-46BE-B3B2-826D077A8169}">
      <dsp:nvSpPr>
        <dsp:cNvPr id="0" name=""/>
        <dsp:cNvSpPr/>
      </dsp:nvSpPr>
      <dsp:spPr>
        <a:xfrm>
          <a:off x="0" y="3501179"/>
          <a:ext cx="11159938" cy="743535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Аккредитационный мониторинг </a:t>
          </a:r>
          <a:endParaRPr lang="ru-RU" sz="2800" kern="1200" dirty="0"/>
        </a:p>
      </dsp:txBody>
      <dsp:txXfrm>
        <a:off x="36296" y="3537475"/>
        <a:ext cx="11087346" cy="670943"/>
      </dsp:txXfrm>
    </dsp:sp>
    <dsp:sp modelId="{07791F24-42FF-4E0D-AC11-F4391DEC53AB}">
      <dsp:nvSpPr>
        <dsp:cNvPr id="0" name=""/>
        <dsp:cNvSpPr/>
      </dsp:nvSpPr>
      <dsp:spPr>
        <a:xfrm>
          <a:off x="0" y="4330865"/>
          <a:ext cx="11159938" cy="134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32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В рамках мониторинга системы образования будет осуществляться аккредитационный мониторинг, предметом которого является систематическое стандартизированное наблюдение за выполнением организациями, осуществляющими образовательную деятельность, аккредитационных показателей</a:t>
          </a:r>
          <a:endParaRPr lang="ru-RU" sz="2200" kern="1200" dirty="0"/>
        </a:p>
      </dsp:txBody>
      <dsp:txXfrm>
        <a:off x="0" y="4330865"/>
        <a:ext cx="11159938" cy="1346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C7D2E-082C-4136-83CC-3EB5E50C4DF3}">
      <dsp:nvSpPr>
        <dsp:cNvPr id="0" name=""/>
        <dsp:cNvSpPr/>
      </dsp:nvSpPr>
      <dsp:spPr>
        <a:xfrm>
          <a:off x="-5564769" y="-852401"/>
          <a:ext cx="6629227" cy="6629227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AE046-F673-4A95-ADAD-FB1FFDB2780F}">
      <dsp:nvSpPr>
        <dsp:cNvPr id="0" name=""/>
        <dsp:cNvSpPr/>
      </dsp:nvSpPr>
      <dsp:spPr>
        <a:xfrm>
          <a:off x="345448" y="223864"/>
          <a:ext cx="11445721" cy="4475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22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Наличие программы в лицензии</a:t>
          </a:r>
          <a:endParaRPr lang="ru-RU" sz="2400" kern="1200" dirty="0"/>
        </a:p>
      </dsp:txBody>
      <dsp:txXfrm>
        <a:off x="345448" y="223864"/>
        <a:ext cx="11445721" cy="447531"/>
      </dsp:txXfrm>
    </dsp:sp>
    <dsp:sp modelId="{974E947E-6867-4E71-876F-EC469BDB4F82}">
      <dsp:nvSpPr>
        <dsp:cNvPr id="0" name=""/>
        <dsp:cNvSpPr/>
      </dsp:nvSpPr>
      <dsp:spPr>
        <a:xfrm>
          <a:off x="65741" y="167922"/>
          <a:ext cx="559414" cy="559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22CDF-40EC-418B-9F14-705BB9B854E4}">
      <dsp:nvSpPr>
        <dsp:cNvPr id="0" name=""/>
        <dsp:cNvSpPr/>
      </dsp:nvSpPr>
      <dsp:spPr>
        <a:xfrm>
          <a:off x="750728" y="895555"/>
          <a:ext cx="11040441" cy="4475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22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Наличие программы/УГС в аккредитации</a:t>
          </a:r>
          <a:endParaRPr lang="ru-RU" sz="2400" kern="1200" dirty="0"/>
        </a:p>
      </dsp:txBody>
      <dsp:txXfrm>
        <a:off x="750728" y="895555"/>
        <a:ext cx="11040441" cy="447531"/>
      </dsp:txXfrm>
    </dsp:sp>
    <dsp:sp modelId="{94EE4C89-19F3-41D3-B723-719C22C5110F}">
      <dsp:nvSpPr>
        <dsp:cNvPr id="0" name=""/>
        <dsp:cNvSpPr/>
      </dsp:nvSpPr>
      <dsp:spPr>
        <a:xfrm>
          <a:off x="471021" y="839614"/>
          <a:ext cx="559414" cy="559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8C0D2-52E8-4D15-971B-365ACF2BF568}">
      <dsp:nvSpPr>
        <dsp:cNvPr id="0" name=""/>
        <dsp:cNvSpPr/>
      </dsp:nvSpPr>
      <dsp:spPr>
        <a:xfrm>
          <a:off x="972820" y="1566755"/>
          <a:ext cx="10818349" cy="4475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22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Соответствие ОП в лицензии УГС</a:t>
          </a:r>
          <a:endParaRPr lang="ru-RU" sz="2400" kern="1200" dirty="0"/>
        </a:p>
      </dsp:txBody>
      <dsp:txXfrm>
        <a:off x="972820" y="1566755"/>
        <a:ext cx="10818349" cy="447531"/>
      </dsp:txXfrm>
    </dsp:sp>
    <dsp:sp modelId="{B230BDCC-CD61-4582-BAB8-8AFAE70D4580}">
      <dsp:nvSpPr>
        <dsp:cNvPr id="0" name=""/>
        <dsp:cNvSpPr/>
      </dsp:nvSpPr>
      <dsp:spPr>
        <a:xfrm>
          <a:off x="693112" y="1510813"/>
          <a:ext cx="559414" cy="559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24081-02F0-4EF0-BED9-76A1256B1EB8}">
      <dsp:nvSpPr>
        <dsp:cNvPr id="0" name=""/>
        <dsp:cNvSpPr/>
      </dsp:nvSpPr>
      <dsp:spPr>
        <a:xfrm>
          <a:off x="1043731" y="2238446"/>
          <a:ext cx="10747438" cy="4475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22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Коды, наименования специальностей/профессий = законодательство РФ</a:t>
          </a:r>
          <a:endParaRPr lang="ru-RU" sz="2400" kern="1200" dirty="0"/>
        </a:p>
      </dsp:txBody>
      <dsp:txXfrm>
        <a:off x="1043731" y="2238446"/>
        <a:ext cx="10747438" cy="447531"/>
      </dsp:txXfrm>
    </dsp:sp>
    <dsp:sp modelId="{F98CB2E4-06C6-47F6-B3B2-742F26987AA7}">
      <dsp:nvSpPr>
        <dsp:cNvPr id="0" name=""/>
        <dsp:cNvSpPr/>
      </dsp:nvSpPr>
      <dsp:spPr>
        <a:xfrm>
          <a:off x="764024" y="2182505"/>
          <a:ext cx="559414" cy="559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36031-C999-458A-B3D7-AAE6007206F1}">
      <dsp:nvSpPr>
        <dsp:cNvPr id="0" name=""/>
        <dsp:cNvSpPr/>
      </dsp:nvSpPr>
      <dsp:spPr>
        <a:xfrm>
          <a:off x="972820" y="2910138"/>
          <a:ext cx="10818349" cy="4475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22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Реализация ОП в текущем году</a:t>
          </a:r>
          <a:endParaRPr lang="ru-RU" sz="2300" kern="1200" dirty="0"/>
        </a:p>
      </dsp:txBody>
      <dsp:txXfrm>
        <a:off x="972820" y="2910138"/>
        <a:ext cx="10818349" cy="447531"/>
      </dsp:txXfrm>
    </dsp:sp>
    <dsp:sp modelId="{452FB055-A755-41F3-BC61-B79DC2EAB394}">
      <dsp:nvSpPr>
        <dsp:cNvPr id="0" name=""/>
        <dsp:cNvSpPr/>
      </dsp:nvSpPr>
      <dsp:spPr>
        <a:xfrm>
          <a:off x="693112" y="2854196"/>
          <a:ext cx="559414" cy="559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7E32C-9EC5-4890-9DA2-2F65AF7EB6B0}">
      <dsp:nvSpPr>
        <dsp:cNvPr id="0" name=""/>
        <dsp:cNvSpPr/>
      </dsp:nvSpPr>
      <dsp:spPr>
        <a:xfrm>
          <a:off x="750728" y="3581337"/>
          <a:ext cx="11040441" cy="4475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22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Наличие выпускников в 2021 г., 2022 г.</a:t>
          </a:r>
          <a:endParaRPr lang="ru-RU" sz="2300" kern="1200" dirty="0"/>
        </a:p>
      </dsp:txBody>
      <dsp:txXfrm>
        <a:off x="750728" y="3581337"/>
        <a:ext cx="11040441" cy="447531"/>
      </dsp:txXfrm>
    </dsp:sp>
    <dsp:sp modelId="{61EB57A0-FF25-4987-A76E-66FB7773B2CD}">
      <dsp:nvSpPr>
        <dsp:cNvPr id="0" name=""/>
        <dsp:cNvSpPr/>
      </dsp:nvSpPr>
      <dsp:spPr>
        <a:xfrm>
          <a:off x="471021" y="3525395"/>
          <a:ext cx="559414" cy="559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89588-4719-49D2-806B-5987989E6EBA}">
      <dsp:nvSpPr>
        <dsp:cNvPr id="0" name=""/>
        <dsp:cNvSpPr/>
      </dsp:nvSpPr>
      <dsp:spPr>
        <a:xfrm>
          <a:off x="385622" y="4253028"/>
          <a:ext cx="11445721" cy="4475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22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ОП СПО – на базе 9 </a:t>
          </a:r>
          <a:r>
            <a:rPr lang="ru-RU" sz="2300" kern="1200" dirty="0" err="1" smtClean="0"/>
            <a:t>кл</a:t>
          </a:r>
          <a:r>
            <a:rPr lang="ru-RU" sz="2300" kern="1200" dirty="0" smtClean="0"/>
            <a:t>. (11 </a:t>
          </a:r>
          <a:r>
            <a:rPr lang="ru-RU" sz="2300" kern="1200" dirty="0" err="1" smtClean="0"/>
            <a:t>кл</a:t>
          </a:r>
          <a:r>
            <a:rPr lang="ru-RU" sz="2300" kern="1200" dirty="0" smtClean="0"/>
            <a:t>. – если нет 9 </a:t>
          </a:r>
          <a:r>
            <a:rPr lang="ru-RU" sz="2300" kern="1200" dirty="0" err="1" smtClean="0"/>
            <a:t>кл</a:t>
          </a:r>
          <a:r>
            <a:rPr lang="ru-RU" sz="2300" kern="1200" dirty="0" smtClean="0"/>
            <a:t>.)</a:t>
          </a:r>
          <a:endParaRPr lang="ru-RU" sz="2300" kern="1200" dirty="0"/>
        </a:p>
      </dsp:txBody>
      <dsp:txXfrm>
        <a:off x="385622" y="4253028"/>
        <a:ext cx="11445721" cy="447531"/>
      </dsp:txXfrm>
    </dsp:sp>
    <dsp:sp modelId="{7D22BACF-FDAF-45C5-B652-94B993AC7B99}">
      <dsp:nvSpPr>
        <dsp:cNvPr id="0" name=""/>
        <dsp:cNvSpPr/>
      </dsp:nvSpPr>
      <dsp:spPr>
        <a:xfrm>
          <a:off x="65741" y="4197087"/>
          <a:ext cx="559414" cy="559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66379-7ADA-4229-B30C-0F2948065B01}">
      <dsp:nvSpPr>
        <dsp:cNvPr id="0" name=""/>
        <dsp:cNvSpPr/>
      </dsp:nvSpPr>
      <dsp:spPr>
        <a:xfrm>
          <a:off x="1429" y="0"/>
          <a:ext cx="3717868" cy="5418667"/>
        </a:xfrm>
        <a:prstGeom prst="roundRect">
          <a:avLst>
            <a:gd name="adj" fmla="val 10000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Качество  подготовки</a:t>
          </a:r>
          <a:endParaRPr lang="ru-RU" sz="3600" kern="1200" dirty="0"/>
        </a:p>
      </dsp:txBody>
      <dsp:txXfrm>
        <a:off x="1429" y="0"/>
        <a:ext cx="3717868" cy="1625600"/>
      </dsp:txXfrm>
    </dsp:sp>
    <dsp:sp modelId="{A6A3EEBE-D233-46E8-9F24-4C5840256C92}">
      <dsp:nvSpPr>
        <dsp:cNvPr id="0" name=""/>
        <dsp:cNvSpPr/>
      </dsp:nvSpPr>
      <dsp:spPr>
        <a:xfrm>
          <a:off x="373216" y="1626063"/>
          <a:ext cx="2974294" cy="1064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Участие в ВПР - АП2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04396" y="1657243"/>
        <a:ext cx="2911934" cy="1002191"/>
      </dsp:txXfrm>
    </dsp:sp>
    <dsp:sp modelId="{9CF54288-2F5F-42A6-A0A9-2847BDEB1AF2}">
      <dsp:nvSpPr>
        <dsp:cNvPr id="0" name=""/>
        <dsp:cNvSpPr/>
      </dsp:nvSpPr>
      <dsp:spPr>
        <a:xfrm>
          <a:off x="373216" y="2854391"/>
          <a:ext cx="2974294" cy="1064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-198068"/>
                <a:satOff val="0"/>
                <a:lumOff val="16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198068"/>
                <a:satOff val="0"/>
                <a:lumOff val="16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198068"/>
                <a:satOff val="0"/>
                <a:lumOff val="16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chemeClr val="tx1"/>
              </a:solidFill>
            </a:rPr>
            <a:t>Доля выпускников, не набравших минимальное количество баллов по обязательным учебным предметам при прохождении ГИА - АП5</a:t>
          </a:r>
          <a:endParaRPr lang="ru-RU" sz="1200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04396" y="2885571"/>
        <a:ext cx="2911934" cy="1002191"/>
      </dsp:txXfrm>
    </dsp:sp>
    <dsp:sp modelId="{6972D852-AA05-4F3F-97DA-EE85DDBF9DCB}">
      <dsp:nvSpPr>
        <dsp:cNvPr id="0" name=""/>
        <dsp:cNvSpPr/>
      </dsp:nvSpPr>
      <dsp:spPr>
        <a:xfrm>
          <a:off x="373216" y="4082719"/>
          <a:ext cx="2974294" cy="1064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-396136"/>
                <a:satOff val="0"/>
                <a:lumOff val="32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396136"/>
                <a:satOff val="0"/>
                <a:lumOff val="32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396136"/>
                <a:satOff val="0"/>
                <a:lumOff val="32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chemeClr val="tx1"/>
              </a:solidFill>
            </a:rPr>
            <a:t>Доля выпускников, получивших допуск к ГИА - АП6</a:t>
          </a:r>
          <a:endParaRPr lang="ru-RU" sz="1200" kern="1200" dirty="0" smtClean="0">
            <a:solidFill>
              <a:schemeClr val="tx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04396" y="4113899"/>
        <a:ext cx="2911934" cy="1002191"/>
      </dsp:txXfrm>
    </dsp:sp>
    <dsp:sp modelId="{B549EDA8-D9A7-4841-BBE2-24E245AF675A}">
      <dsp:nvSpPr>
        <dsp:cNvPr id="0" name=""/>
        <dsp:cNvSpPr/>
      </dsp:nvSpPr>
      <dsp:spPr>
        <a:xfrm>
          <a:off x="3998138" y="0"/>
          <a:ext cx="3717868" cy="5418667"/>
        </a:xfrm>
        <a:prstGeom prst="roundRect">
          <a:avLst>
            <a:gd name="adj" fmla="val 10000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Педагогические работники</a:t>
          </a:r>
          <a:endParaRPr lang="ru-RU" sz="3600" kern="1200" dirty="0"/>
        </a:p>
      </dsp:txBody>
      <dsp:txXfrm>
        <a:off x="3998138" y="0"/>
        <a:ext cx="3717868" cy="1625600"/>
      </dsp:txXfrm>
    </dsp:sp>
    <dsp:sp modelId="{9FDAC52F-17D5-4CC3-9C2B-5C944F29DBD6}">
      <dsp:nvSpPr>
        <dsp:cNvPr id="0" name=""/>
        <dsp:cNvSpPr/>
      </dsp:nvSpPr>
      <dsp:spPr>
        <a:xfrm>
          <a:off x="4369925" y="1627187"/>
          <a:ext cx="2974294" cy="1633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-594204"/>
                <a:satOff val="0"/>
                <a:lumOff val="48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594204"/>
                <a:satOff val="0"/>
                <a:lumOff val="48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594204"/>
                <a:satOff val="0"/>
                <a:lumOff val="48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Доля педагогов, имеющих первую или высшую квалификационные категории - АП3	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417777" y="1675039"/>
        <a:ext cx="2878590" cy="1538098"/>
      </dsp:txXfrm>
    </dsp:sp>
    <dsp:sp modelId="{CC40BDE5-C6D6-449A-9C8A-AF627CDB4319}">
      <dsp:nvSpPr>
        <dsp:cNvPr id="0" name=""/>
        <dsp:cNvSpPr/>
      </dsp:nvSpPr>
      <dsp:spPr>
        <a:xfrm>
          <a:off x="4369925" y="3512343"/>
          <a:ext cx="2974294" cy="1633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-396136"/>
                <a:satOff val="0"/>
                <a:lumOff val="32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396136"/>
                <a:satOff val="0"/>
                <a:lumOff val="32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396136"/>
                <a:satOff val="0"/>
                <a:lumOff val="32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Доля педагогов, прошедших повышение квалификации за последние 3 года - АП4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417777" y="3560195"/>
        <a:ext cx="2878590" cy="1538098"/>
      </dsp:txXfrm>
    </dsp:sp>
    <dsp:sp modelId="{C1C20757-797D-4C11-AA28-2446E9C16AC8}">
      <dsp:nvSpPr>
        <dsp:cNvPr id="0" name=""/>
        <dsp:cNvSpPr/>
      </dsp:nvSpPr>
      <dsp:spPr>
        <a:xfrm>
          <a:off x="7994846" y="0"/>
          <a:ext cx="3717868" cy="5418667"/>
        </a:xfrm>
        <a:prstGeom prst="roundRect">
          <a:avLst>
            <a:gd name="adj" fmla="val 10000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Образовательная среда</a:t>
          </a:r>
          <a:endParaRPr lang="ru-RU" sz="3600" kern="1200" dirty="0"/>
        </a:p>
      </dsp:txBody>
      <dsp:txXfrm>
        <a:off x="7994846" y="0"/>
        <a:ext cx="3717868" cy="1625600"/>
      </dsp:txXfrm>
    </dsp:sp>
    <dsp:sp modelId="{29FF2A1B-00A5-4E14-97CC-688123BD418A}">
      <dsp:nvSpPr>
        <dsp:cNvPr id="0" name=""/>
        <dsp:cNvSpPr/>
      </dsp:nvSpPr>
      <dsp:spPr>
        <a:xfrm>
          <a:off x="8366633" y="1625600"/>
          <a:ext cx="2974294" cy="3522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-198068"/>
                <a:satOff val="0"/>
                <a:lumOff val="16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198068"/>
                <a:satOff val="0"/>
                <a:lumOff val="16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198068"/>
                <a:satOff val="0"/>
                <a:lumOff val="16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Наличие ЭИОС - АП1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8453747" y="1712714"/>
        <a:ext cx="2800066" cy="33479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9DFBB-C2F8-4D26-930F-2C768CB0EDC7}">
      <dsp:nvSpPr>
        <dsp:cNvPr id="0" name=""/>
        <dsp:cNvSpPr/>
      </dsp:nvSpPr>
      <dsp:spPr>
        <a:xfrm rot="5400000">
          <a:off x="-227242" y="228966"/>
          <a:ext cx="1514951" cy="106046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Качество  подготовки</a:t>
          </a:r>
          <a:endParaRPr lang="ru-RU" sz="1100" kern="1200" dirty="0"/>
        </a:p>
      </dsp:txBody>
      <dsp:txXfrm rot="-5400000">
        <a:off x="1" y="531956"/>
        <a:ext cx="1060466" cy="454485"/>
      </dsp:txXfrm>
    </dsp:sp>
    <dsp:sp modelId="{BA936EC5-1A65-4A5C-8CB3-72F13643C56F}">
      <dsp:nvSpPr>
        <dsp:cNvPr id="0" name=""/>
        <dsp:cNvSpPr/>
      </dsp:nvSpPr>
      <dsp:spPr>
        <a:xfrm rot="5400000">
          <a:off x="5894946" y="-4832756"/>
          <a:ext cx="984718" cy="10653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Участие обучающихся в оценочных процедурах – АП3</a:t>
          </a:r>
          <a:endParaRPr lang="ru-RU" sz="1700" kern="1200" dirty="0" smtClean="0"/>
        </a:p>
        <a:p>
          <a:pPr marL="0" marR="0" lvl="1" indent="0" algn="l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Char char="••"/>
            <a:tabLst/>
            <a:defRPr/>
          </a:pPr>
          <a:r>
            <a:rPr lang="ru-RU" sz="1700" b="1" kern="1200" dirty="0" smtClean="0"/>
            <a:t>Медианный результат предшествующей аттестации - АП </a:t>
          </a:r>
          <a:r>
            <a:rPr lang="ru-RU" sz="1700" b="1" kern="1200" dirty="0" smtClean="0"/>
            <a:t>4</a:t>
          </a:r>
          <a:endParaRPr lang="ru-RU" sz="1700" kern="1200" dirty="0"/>
        </a:p>
        <a:p>
          <a:pPr marL="0" marR="0" lvl="1" indent="0" algn="l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Char char="••"/>
            <a:tabLst/>
            <a:defRPr/>
          </a:pPr>
          <a:r>
            <a:rPr lang="ru-RU" sz="1700" b="1" kern="1200" dirty="0" smtClean="0"/>
            <a:t>Наличие внутренней системы оценки качества образования - АП7 </a:t>
          </a:r>
          <a:endParaRPr lang="ru-RU" sz="1700" kern="1200" dirty="0"/>
        </a:p>
      </dsp:txBody>
      <dsp:txXfrm rot="-5400000">
        <a:off x="1060466" y="49794"/>
        <a:ext cx="10605608" cy="888578"/>
      </dsp:txXfrm>
    </dsp:sp>
    <dsp:sp modelId="{84E240BC-1958-4923-AEE1-77E583C3A7D8}">
      <dsp:nvSpPr>
        <dsp:cNvPr id="0" name=""/>
        <dsp:cNvSpPr/>
      </dsp:nvSpPr>
      <dsp:spPr>
        <a:xfrm rot="5400000">
          <a:off x="-227242" y="1599797"/>
          <a:ext cx="1514951" cy="106046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Педагоги</a:t>
          </a:r>
          <a:endParaRPr lang="ru-RU" sz="1100" kern="1200" dirty="0"/>
        </a:p>
      </dsp:txBody>
      <dsp:txXfrm rot="-5400000">
        <a:off x="1" y="1902787"/>
        <a:ext cx="1060466" cy="454485"/>
      </dsp:txXfrm>
    </dsp:sp>
    <dsp:sp modelId="{242F9123-D0B1-4B32-8BE0-2920D0F9CA71}">
      <dsp:nvSpPr>
        <dsp:cNvPr id="0" name=""/>
        <dsp:cNvSpPr/>
      </dsp:nvSpPr>
      <dsp:spPr>
        <a:xfrm rot="5400000">
          <a:off x="5894946" y="-3461925"/>
          <a:ext cx="984718" cy="10653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Доля педагогов, обеспечивающих освоение обучающимися профессиональных модулей, имеющих опыт деятельности не менее 1 года - АП 5</a:t>
          </a:r>
          <a:endParaRPr lang="ru-RU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Доля педагогов, имеющих первую или высшую квалификационные категории - АП6</a:t>
          </a:r>
          <a:endParaRPr lang="ru-RU" sz="1700" kern="1200" dirty="0"/>
        </a:p>
      </dsp:txBody>
      <dsp:txXfrm rot="-5400000">
        <a:off x="1060466" y="1420625"/>
        <a:ext cx="10605608" cy="888578"/>
      </dsp:txXfrm>
    </dsp:sp>
    <dsp:sp modelId="{53481A69-5DBD-4D46-AB07-856A974D479E}">
      <dsp:nvSpPr>
        <dsp:cNvPr id="0" name=""/>
        <dsp:cNvSpPr/>
      </dsp:nvSpPr>
      <dsp:spPr>
        <a:xfrm rot="5400000">
          <a:off x="-227242" y="2970627"/>
          <a:ext cx="1514951" cy="106046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Образовательная среда</a:t>
          </a:r>
          <a:endParaRPr lang="ru-RU" sz="1100" kern="1200" dirty="0"/>
        </a:p>
      </dsp:txBody>
      <dsp:txXfrm rot="-5400000">
        <a:off x="1" y="3273617"/>
        <a:ext cx="1060466" cy="454485"/>
      </dsp:txXfrm>
    </dsp:sp>
    <dsp:sp modelId="{D3A0E1DB-8214-41E9-BED5-38BDEE64E2AA}">
      <dsp:nvSpPr>
        <dsp:cNvPr id="0" name=""/>
        <dsp:cNvSpPr/>
      </dsp:nvSpPr>
      <dsp:spPr>
        <a:xfrm rot="5400000">
          <a:off x="5894946" y="-2091095"/>
          <a:ext cx="984718" cy="10653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Наличие ЭИОС - АП 1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Наличие внутренней системы оценки качества образования - АП7 </a:t>
          </a:r>
        </a:p>
      </dsp:txBody>
      <dsp:txXfrm rot="-5400000">
        <a:off x="1060466" y="2791455"/>
        <a:ext cx="10605608" cy="888578"/>
      </dsp:txXfrm>
    </dsp:sp>
    <dsp:sp modelId="{4F30E869-2F3B-4624-ACAA-6982FDB44B02}">
      <dsp:nvSpPr>
        <dsp:cNvPr id="0" name=""/>
        <dsp:cNvSpPr/>
      </dsp:nvSpPr>
      <dsp:spPr>
        <a:xfrm rot="5400000">
          <a:off x="-227242" y="4341458"/>
          <a:ext cx="1514951" cy="106046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smtClean="0"/>
            <a:t>Ориентация на рынок труда</a:t>
          </a:r>
        </a:p>
      </dsp:txBody>
      <dsp:txXfrm rot="-5400000">
        <a:off x="1" y="4644448"/>
        <a:ext cx="1060466" cy="454485"/>
      </dsp:txXfrm>
    </dsp:sp>
    <dsp:sp modelId="{D5B147EA-40D1-4E00-AF8B-3CCBFBD9EB60}">
      <dsp:nvSpPr>
        <dsp:cNvPr id="0" name=""/>
        <dsp:cNvSpPr/>
      </dsp:nvSpPr>
      <dsp:spPr>
        <a:xfrm rot="5400000">
          <a:off x="5894946" y="-720264"/>
          <a:ext cx="984718" cy="10653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b="1" kern="1200" dirty="0" smtClean="0"/>
            <a:t>Доля трудоустроившихся  выпускников - АП2</a:t>
          </a:r>
          <a:endParaRPr lang="ru-RU" sz="1700" kern="1200" dirty="0" smtClean="0"/>
        </a:p>
        <a:p>
          <a:pPr lvl="1" algn="l">
            <a:spcBef>
              <a:spcPct val="0"/>
            </a:spcBef>
            <a:buChar char="••"/>
          </a:pPr>
          <a:endParaRPr lang="ru-RU" sz="1700" kern="1200" dirty="0"/>
        </a:p>
      </dsp:txBody>
      <dsp:txXfrm rot="-5400000">
        <a:off x="1060466" y="4162286"/>
        <a:ext cx="10605608" cy="8885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4EAE5-12D7-49FD-8012-41354A2C669B}">
      <dsp:nvSpPr>
        <dsp:cNvPr id="0" name=""/>
        <dsp:cNvSpPr/>
      </dsp:nvSpPr>
      <dsp:spPr>
        <a:xfrm>
          <a:off x="5674" y="1451569"/>
          <a:ext cx="1759035" cy="22675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Выявление причин не достижения порогового значения каждого показателя</a:t>
          </a:r>
          <a:endParaRPr lang="ru-RU" sz="1800" kern="1200" dirty="0"/>
        </a:p>
      </dsp:txBody>
      <dsp:txXfrm>
        <a:off x="57194" y="1503089"/>
        <a:ext cx="1655995" cy="2164466"/>
      </dsp:txXfrm>
    </dsp:sp>
    <dsp:sp modelId="{8926D0CB-FE56-4A9C-97C0-9EA38BA4DD9C}">
      <dsp:nvSpPr>
        <dsp:cNvPr id="0" name=""/>
        <dsp:cNvSpPr/>
      </dsp:nvSpPr>
      <dsp:spPr>
        <a:xfrm>
          <a:off x="1940612" y="2367202"/>
          <a:ext cx="372915" cy="436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40612" y="2454450"/>
        <a:ext cx="261041" cy="261744"/>
      </dsp:txXfrm>
    </dsp:sp>
    <dsp:sp modelId="{065A3989-7387-4266-A9B5-D5D8EFBD6035}">
      <dsp:nvSpPr>
        <dsp:cNvPr id="0" name=""/>
        <dsp:cNvSpPr/>
      </dsp:nvSpPr>
      <dsp:spPr>
        <a:xfrm>
          <a:off x="2468323" y="1451569"/>
          <a:ext cx="1759035" cy="22675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Разработка комплекса мер по достижению порогового значения каждого показателя</a:t>
          </a:r>
          <a:endParaRPr lang="ru-RU" sz="1800" kern="1200"/>
        </a:p>
      </dsp:txBody>
      <dsp:txXfrm>
        <a:off x="2519843" y="1503089"/>
        <a:ext cx="1655995" cy="2164466"/>
      </dsp:txXfrm>
    </dsp:sp>
    <dsp:sp modelId="{3E940606-4315-4D06-BFA3-BEF9920C8212}">
      <dsp:nvSpPr>
        <dsp:cNvPr id="0" name=""/>
        <dsp:cNvSpPr/>
      </dsp:nvSpPr>
      <dsp:spPr>
        <a:xfrm>
          <a:off x="4403261" y="2367202"/>
          <a:ext cx="372915" cy="436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403261" y="2454450"/>
        <a:ext cx="261041" cy="261744"/>
      </dsp:txXfrm>
    </dsp:sp>
    <dsp:sp modelId="{95698805-90A2-4213-B3AE-525D539BFAD3}">
      <dsp:nvSpPr>
        <dsp:cNvPr id="0" name=""/>
        <dsp:cNvSpPr/>
      </dsp:nvSpPr>
      <dsp:spPr>
        <a:xfrm>
          <a:off x="4930972" y="1451569"/>
          <a:ext cx="1759035" cy="22675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Корректировка программы развития организации</a:t>
          </a:r>
          <a:endParaRPr lang="ru-RU" sz="1800" kern="1200"/>
        </a:p>
      </dsp:txBody>
      <dsp:txXfrm>
        <a:off x="4982492" y="1503089"/>
        <a:ext cx="1655995" cy="2164466"/>
      </dsp:txXfrm>
    </dsp:sp>
    <dsp:sp modelId="{8B44688C-96F2-45DD-A7DC-7829232438A6}">
      <dsp:nvSpPr>
        <dsp:cNvPr id="0" name=""/>
        <dsp:cNvSpPr/>
      </dsp:nvSpPr>
      <dsp:spPr>
        <a:xfrm>
          <a:off x="6865911" y="2367202"/>
          <a:ext cx="372915" cy="436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865911" y="2454450"/>
        <a:ext cx="261041" cy="261744"/>
      </dsp:txXfrm>
    </dsp:sp>
    <dsp:sp modelId="{50CA9422-FDD3-4B4D-BC0B-5CF6514C3585}">
      <dsp:nvSpPr>
        <dsp:cNvPr id="0" name=""/>
        <dsp:cNvSpPr/>
      </dsp:nvSpPr>
      <dsp:spPr>
        <a:xfrm>
          <a:off x="7393621" y="1451569"/>
          <a:ext cx="1759035" cy="22675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Разработка ежегодного плана основных мероприятий</a:t>
          </a:r>
          <a:endParaRPr lang="ru-RU" sz="1800" kern="1200"/>
        </a:p>
      </dsp:txBody>
      <dsp:txXfrm>
        <a:off x="7445141" y="1503089"/>
        <a:ext cx="1655995" cy="2164466"/>
      </dsp:txXfrm>
    </dsp:sp>
    <dsp:sp modelId="{59AE4BE4-7EBC-412F-AB5E-116594FFBF82}">
      <dsp:nvSpPr>
        <dsp:cNvPr id="0" name=""/>
        <dsp:cNvSpPr/>
      </dsp:nvSpPr>
      <dsp:spPr>
        <a:xfrm>
          <a:off x="9328560" y="2367202"/>
          <a:ext cx="372915" cy="436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9328560" y="2454450"/>
        <a:ext cx="261041" cy="261744"/>
      </dsp:txXfrm>
    </dsp:sp>
    <dsp:sp modelId="{8885FCBA-DB77-43D4-8E0A-E223F671EC5D}">
      <dsp:nvSpPr>
        <dsp:cNvPr id="0" name=""/>
        <dsp:cNvSpPr/>
      </dsp:nvSpPr>
      <dsp:spPr>
        <a:xfrm>
          <a:off x="9856270" y="1451569"/>
          <a:ext cx="1759035" cy="22675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Ежегодное проведение внутреннего мониторинга и учета</a:t>
          </a:r>
          <a:endParaRPr lang="ru-RU" sz="1800" kern="1200"/>
        </a:p>
      </dsp:txBody>
      <dsp:txXfrm>
        <a:off x="9907790" y="1503089"/>
        <a:ext cx="1655995" cy="2164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A700-0353-49D4-99B5-8E961F993DD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B9025-165B-4CE8-A502-EDAA036CC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9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37D80-12BF-48B3-90B7-B623BD493623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7211E-1D19-4B6F-B203-CC6C3F827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9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523366-1C97-4E27-8B68-CD0DBA666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2FE2F5E-1332-442D-A480-232AD14A7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F8D0F2-E9AD-4F56-8092-10C18C27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2D9-E4E8-452D-9FC8-9CD02E870224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39E8F7-40D8-40DE-84F6-60941D5A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0C2654-3D30-4636-B893-8350A4DA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6F85-50FA-44DF-800C-48E2CDD94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0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177DF1-B6DC-4817-AAE7-14DFA27E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0F4EBD7-5F6E-473F-A2D3-09EF82F56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3891AE-B1DE-4D42-BDA7-185E475F7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2D9-E4E8-452D-9FC8-9CD02E870224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6F3F20-4FA1-429D-8FE6-3333F0E1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9BBC91-E540-432E-8ED8-2156FE74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6F85-50FA-44DF-800C-48E2CDD94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98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1F7A8BD-0F16-4381-A33B-94FEC8D1E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A8638DA-8500-4F3D-B382-0C56DB23A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AA3988-599B-4DDC-9B00-A93D258D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2D9-E4E8-452D-9FC8-9CD02E870224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D4CCF1-EDF0-4948-A817-1ADD4333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9C93F3-CEEB-4774-93BE-856FF279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6F85-50FA-44DF-800C-48E2CDD94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2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E52B12-F7EA-406B-9C28-947B0E98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CA8B27-0EAF-44BA-852E-33DD5E345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49AA80-7C92-4C5D-B9E3-89F824D3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2D9-E4E8-452D-9FC8-9CD02E870224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90BE88-2352-4EB7-AB53-387B4B8C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7C0D95-9A5B-470E-9CFA-79A1AA54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6F85-50FA-44DF-800C-48E2CDD94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6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5D0168-0A25-490F-BA8F-1959DC99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A055F0A-014B-4D20-9A0E-52E7A06B6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3565A0-494D-4E32-9224-98F3F7D4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2D9-E4E8-452D-9FC8-9CD02E870224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90EB4E-376F-48F5-8636-D18A60C0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59A86F-A34D-43C4-B4D1-21687F93E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6F85-50FA-44DF-800C-48E2CDD94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7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61B04B-147E-47CE-8DF6-C0902C7BC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06D788-A98D-4E67-A7CF-72B681683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4BB7A2-82B7-49AC-82B0-F3580A6D2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EEA08D-6B85-43A5-8681-30D8B36B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2D9-E4E8-452D-9FC8-9CD02E870224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E0FEE0B-19FA-4ABC-98DC-56C0C122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B8A5D6-29CE-4A01-8DC9-0F3C42BE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6F85-50FA-44DF-800C-48E2CDD94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2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DDF8AA-618D-4F40-B411-87303C04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4D7CCFD-C62F-42F3-A3DD-E3E43712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6648C1-93D6-44CE-996A-1E0ADA8C7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BA2EF62-88D1-4300-973B-008756BAD6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E621F23-4E94-40FF-B621-A754818E6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43F52BE-6D22-42B8-984E-C7162138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2D9-E4E8-452D-9FC8-9CD02E870224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70F7CEC-4A9E-467D-A2D3-CEECCEDC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BAC991A-8CE3-4779-A137-60FC81B7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6F85-50FA-44DF-800C-48E2CDD94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1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1948CA-567C-49E2-B3FB-8A8F7902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F32BC6F-DC59-445A-9416-D5ACFD309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2D9-E4E8-452D-9FC8-9CD02E870224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FB661EB-72F2-4776-948C-68D48A53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06B159B-2B66-4135-9F77-DA5C6205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6F85-50FA-44DF-800C-48E2CDD94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7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8479E0B-1638-4A43-B062-3215E397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2D9-E4E8-452D-9FC8-9CD02E870224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3F41D2-7A1C-4419-A827-F42CD2E5D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E95477A-D5D8-4F95-8B54-A9C82FB0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6F85-50FA-44DF-800C-48E2CDD94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4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243DF6-9CF2-4862-B173-58CF8FC5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9F82A7-6F3B-4C9D-A586-DA70691D1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8F2E847-4511-4C56-9458-D2F7D7EA3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B75DAE-5430-4B36-88EF-906265FA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2D9-E4E8-452D-9FC8-9CD02E870224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1BD823-41AF-43B5-8C7B-7BF5DD029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F99D931-EC13-40DC-8D09-AC47E65C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6F85-50FA-44DF-800C-48E2CDD94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3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D10CF8-6762-4864-B025-23B8ABB7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C6D724B-8983-4ACC-9A75-C5D8F20D4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1370248-8EE1-4796-AA07-948FA2E62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F02E9A-5ECD-4CD0-87FE-93F486D4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2D9-E4E8-452D-9FC8-9CD02E870224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ADA702E-A53F-442F-871E-E228BD814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83F6F98-5003-46AD-93D8-1781802D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6F85-50FA-44DF-800C-48E2CDD94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1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C7FCAD-07EE-4DB2-A781-A24E084E1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F92D9-E4E8-452D-9FC8-9CD02E870224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B0A8E3-C96D-4A06-8754-2E4B00329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36A12B-9A87-4EA9-9C6B-32933F37E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D6F85-50FA-44DF-800C-48E2CDD9447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E2FBE7D-8E7B-4666-98C3-FA88DC5A3B5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175504"/>
            <a:ext cx="12192000" cy="16824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B0D4B8A-E9A1-496C-845C-08164E50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b="86188"/>
          <a:stretch/>
        </p:blipFill>
        <p:spPr>
          <a:xfrm>
            <a:off x="0" y="610"/>
            <a:ext cx="12192000" cy="947042"/>
          </a:xfrm>
          <a:prstGeom prst="rect">
            <a:avLst/>
          </a:prstGeom>
        </p:spPr>
      </p:pic>
      <p:grpSp>
        <p:nvGrpSpPr>
          <p:cNvPr id="9" name="Google Shape;248;p4">
            <a:extLst>
              <a:ext uri="{FF2B5EF4-FFF2-40B4-BE49-F238E27FC236}">
                <a16:creationId xmlns:a16="http://schemas.microsoft.com/office/drawing/2014/main" xmlns="" id="{CAF8811C-EC27-4438-BE50-E354CE4941DA}"/>
              </a:ext>
            </a:extLst>
          </p:cNvPr>
          <p:cNvGrpSpPr/>
          <p:nvPr userDrawn="1"/>
        </p:nvGrpSpPr>
        <p:grpSpPr>
          <a:xfrm>
            <a:off x="9732724" y="6137264"/>
            <a:ext cx="2459276" cy="720736"/>
            <a:chOff x="8466917" y="5766296"/>
            <a:chExt cx="3725085" cy="1091705"/>
          </a:xfrm>
        </p:grpSpPr>
        <p:sp>
          <p:nvSpPr>
            <p:cNvPr id="10" name="Google Shape;249;p4">
              <a:extLst>
                <a:ext uri="{FF2B5EF4-FFF2-40B4-BE49-F238E27FC236}">
                  <a16:creationId xmlns:a16="http://schemas.microsoft.com/office/drawing/2014/main" xmlns="" id="{8F58C9B3-F38C-4260-86EE-96AD1DB61CF5}"/>
                </a:ext>
              </a:extLst>
            </p:cNvPr>
            <p:cNvSpPr/>
            <p:nvPr/>
          </p:nvSpPr>
          <p:spPr>
            <a:xfrm rot="-5400000">
              <a:off x="11095333" y="5761332"/>
              <a:ext cx="1091705" cy="1101632"/>
            </a:xfrm>
            <a:prstGeom prst="rtTriangle">
              <a:avLst/>
            </a:prstGeom>
            <a:solidFill>
              <a:srgbClr val="955A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50;p4">
              <a:extLst>
                <a:ext uri="{FF2B5EF4-FFF2-40B4-BE49-F238E27FC236}">
                  <a16:creationId xmlns:a16="http://schemas.microsoft.com/office/drawing/2014/main" xmlns="" id="{01ED07C0-B55C-453E-BC4A-70BE0F318A2A}"/>
                </a:ext>
              </a:extLst>
            </p:cNvPr>
            <p:cNvSpPr txBox="1"/>
            <p:nvPr/>
          </p:nvSpPr>
          <p:spPr>
            <a:xfrm>
              <a:off x="8466917" y="6322940"/>
              <a:ext cx="3477966" cy="372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26;p32">
            <a:extLst>
              <a:ext uri="{FF2B5EF4-FFF2-40B4-BE49-F238E27FC236}">
                <a16:creationId xmlns:a16="http://schemas.microsoft.com/office/drawing/2014/main" xmlns="" id="{DBF9D750-A41C-40A5-9C39-374848B3A86E}"/>
              </a:ext>
            </a:extLst>
          </p:cNvPr>
          <p:cNvSpPr txBox="1">
            <a:spLocks/>
          </p:cNvSpPr>
          <p:nvPr userDrawn="1"/>
        </p:nvSpPr>
        <p:spPr>
          <a:xfrm>
            <a:off x="9448800" y="644530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67528F-CFAB-4925-AE45-1B369E9A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12" y="212946"/>
            <a:ext cx="10888287" cy="73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5DF3AD-1FBF-4946-82C1-14652312C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513" y="1255692"/>
            <a:ext cx="10888287" cy="492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54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100" baseline="0">
          <a:solidFill>
            <a:srgbClr val="955A1A"/>
          </a:solidFill>
          <a:latin typeface="Bahnschrift SemiBold Condense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55A1A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55A1A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55A1A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55A1A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55A1A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du.gov39.ru/control/state-accreditation/akk-monitor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nica.ru/Contents/Item/Display/547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3;p1">
            <a:extLst>
              <a:ext uri="{FF2B5EF4-FFF2-40B4-BE49-F238E27FC236}">
                <a16:creationId xmlns:a16="http://schemas.microsoft.com/office/drawing/2014/main" xmlns="" id="{A87DA408-7148-4DB6-9030-1EAFA2B63493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D9714E9-CE78-4EA7-8165-6C19F262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13" y="1166070"/>
            <a:ext cx="5750729" cy="2594865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Аккредитационный мониторинг как инструмент оценки качества образования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0AF4493E-39F0-4E13-9790-2EB9859AF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13" y="4018327"/>
            <a:ext cx="5390003" cy="259486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b="1" dirty="0" smtClean="0"/>
              <a:t>Конева Наталья </a:t>
            </a:r>
            <a:r>
              <a:rPr lang="ru-RU" sz="2400" b="1" dirty="0"/>
              <a:t>Александровна, начальник отдела  лицензирования, государственной аккредитации, подтверждения документов об образовании и (или) квалификации Департамента осуществления переданных полномочий Российской федерации в сфере образования Министерства образования Калининградской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7156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5218426"/>
            <a:ext cx="66856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100" baseline="0">
                <a:solidFill>
                  <a:srgbClr val="955A1A"/>
                </a:solidFill>
                <a:latin typeface="Bahnschrift SemiBold Condensed" panose="020B0502040204020203" pitchFamily="34" charset="0"/>
                <a:ea typeface="+mj-ea"/>
                <a:cs typeface="+mj-cs"/>
              </a:defRPr>
            </a:lvl1pPr>
          </a:lstStyle>
          <a:p>
            <a:pPr algn="ctr" fontAlgn="t"/>
            <a:r>
              <a:rPr lang="ru-RU" u="sng" dirty="0" smtClean="0">
                <a:solidFill>
                  <a:srgbClr val="44546A"/>
                </a:solidFill>
              </a:rPr>
              <a:t>Контроль и надзор</a:t>
            </a:r>
            <a:r>
              <a:rPr lang="ru-RU" dirty="0" smtClean="0">
                <a:solidFill>
                  <a:srgbClr val="44546A"/>
                </a:solidFill>
              </a:rPr>
              <a:t>/ </a:t>
            </a:r>
            <a:r>
              <a:rPr lang="ru-RU" u="sng" dirty="0" smtClean="0">
                <a:solidFill>
                  <a:srgbClr val="44546A"/>
                </a:solidFill>
              </a:rPr>
              <a:t>Государственная аккредитация образовательной деятельности</a:t>
            </a:r>
            <a:r>
              <a:rPr lang="ru-RU" dirty="0" smtClean="0">
                <a:solidFill>
                  <a:srgbClr val="44546A"/>
                </a:solidFill>
              </a:rPr>
              <a:t>/Аккредитационный мониторинг</a:t>
            </a:r>
          </a:p>
          <a:p>
            <a:pPr algn="ctr" fontAlgn="t"/>
            <a:endParaRPr lang="ru-RU" dirty="0">
              <a:solidFill>
                <a:srgbClr val="44546A"/>
              </a:solidFill>
            </a:endParaRPr>
          </a:p>
          <a:p>
            <a:pPr algn="ctr" fontAlgn="t"/>
            <a:r>
              <a:rPr lang="en-US" dirty="0">
                <a:hlinkClick r:id="rId2"/>
              </a:rPr>
              <a:t>https://edu.gov39.ru/control/state-accreditation/akk-monitoring/</a:t>
            </a:r>
            <a:r>
              <a:rPr lang="ru-RU" dirty="0" smtClean="0">
                <a:solidFill>
                  <a:srgbClr val="44546A"/>
                </a:solidFill>
              </a:rPr>
              <a:t/>
            </a:r>
            <a:br>
              <a:rPr lang="ru-RU" dirty="0" smtClean="0">
                <a:solidFill>
                  <a:srgbClr val="44546A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t="3360" r="1808" b="10064"/>
          <a:stretch/>
        </p:blipFill>
        <p:spPr bwMode="auto">
          <a:xfrm>
            <a:off x="194389" y="1296238"/>
            <a:ext cx="6251381" cy="374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25863" y="5384962"/>
            <a:ext cx="431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https://nica.ru/Contents/Item/Display/5472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t="10278" r="21312" b="11718"/>
          <a:stretch/>
        </p:blipFill>
        <p:spPr bwMode="auto">
          <a:xfrm>
            <a:off x="7262018" y="1296238"/>
            <a:ext cx="4646951" cy="381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4758" y="164892"/>
            <a:ext cx="10323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4000" dirty="0">
                <a:solidFill>
                  <a:srgbClr val="423D67"/>
                </a:solidFill>
              </a:rPr>
              <a:t>Методологическая поддержка</a:t>
            </a:r>
            <a:endParaRPr lang="ru-RU" sz="400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504358"/>
              </p:ext>
            </p:extLst>
          </p:nvPr>
        </p:nvGraphicFramePr>
        <p:xfrm>
          <a:off x="465137" y="1255713"/>
          <a:ext cx="11120611" cy="436520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39215"/>
                <a:gridCol w="7566408"/>
                <a:gridCol w="1894616"/>
                <a:gridCol w="1220372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№ п/п</a:t>
                      </a:r>
                      <a:endParaRPr sz="1400" b="1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Наименование показателя начального общего образования</a:t>
                      </a:r>
                      <a:endParaRPr sz="1400" b="1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/>
                        <a:t>Критериальное значение 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85736" marR="85736" marT="43552" marB="4355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/>
                        <a:t>Кол-во баллов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85736" marR="85736" marT="43552" marB="43552"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/>
                        <a:t>1</a:t>
                      </a:r>
                      <a:endParaRPr sz="1400" strike="noStrike" spc="-1"/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/>
                        <a:t>   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85736" marR="85736" marT="43552" marB="43552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Наличие электронной информационно-образовательной среды 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Имеется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/>
                        <a:t>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85736" marR="85736" marT="43552" marB="43552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Не имеется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/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85736" marR="85736" marT="43552" marB="43552"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/>
                        <a:t>2    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85736" marR="85736" marT="43552" marB="43552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Участие обучающихся в оценочных мероприятиях, проведенных в рамках мониторинга системы образования 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Принимали участие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/>
                        <a:t>10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85736" marR="85736" marT="43552" marB="43552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Не принимали участие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</a:tr>
              <a:tr h="370840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3        </a:t>
                      </a:r>
                      <a:endParaRPr sz="1400" b="1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Доля педагогических работников, имеющих первую или высшую квалификационные категории, ученое звание и (или) ученую степень и (или) лиц, приравненных к ним, в общей численности педагогических работников, участвующих в реализации основной образовательной программы начального общего образования 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50% и более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10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20% - 49%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Менее 20%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</a:tr>
              <a:tr h="370840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/>
                        <a:t>4        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85736" marR="85736" marT="43552" marB="43552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Доля педагогических работников, прошедших повышение квалификации по профилю педагогической деятельности за последние 3 года</a:t>
                      </a:r>
                      <a:r>
                        <a:rPr lang="ru-RU" sz="1400" strike="noStrike" spc="-1" dirty="0" smtClean="0"/>
                        <a:t>,  в </a:t>
                      </a:r>
                      <a:r>
                        <a:rPr lang="ru-RU" sz="1400" strike="noStrike" spc="-1" dirty="0"/>
                        <a:t>общем числе педагогических работников, участвующих в реализации основной образовательной программы начального общего образования 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90% и более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10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70%-89%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Менее 70%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5736" marR="85736" marT="43552" marB="43552"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33" y="315442"/>
            <a:ext cx="1019333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872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pc="-1" dirty="0">
                <a:latin typeface="Arial"/>
              </a:rPr>
              <a:t/>
            </a:r>
            <a:br>
              <a:rPr lang="ru-RU" spc="-1" dirty="0">
                <a:latin typeface="Arial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230378"/>
              </p:ext>
            </p:extLst>
          </p:nvPr>
        </p:nvGraphicFramePr>
        <p:xfrm>
          <a:off x="190919" y="1034979"/>
          <a:ext cx="11525460" cy="564263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52659"/>
                <a:gridCol w="7219175"/>
                <a:gridCol w="2244197"/>
                <a:gridCol w="1509429"/>
              </a:tblGrid>
              <a:tr h="321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sz="1400" strike="noStrike" spc="-1" dirty="0"/>
                        <a:t>N </a:t>
                      </a:r>
                      <a:r>
                        <a:rPr lang="ru-RU" sz="1400" strike="noStrike" spc="-1" dirty="0"/>
                        <a:t>п/п</a:t>
                      </a:r>
                      <a:endParaRPr sz="1400" b="1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Наименование показателя среднего общего образования</a:t>
                      </a:r>
                      <a:endParaRPr sz="1400" b="1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 err="1"/>
                        <a:t>Критериальное</a:t>
                      </a:r>
                      <a:r>
                        <a:rPr lang="ru-RU" sz="1400" strike="noStrike" spc="-1" dirty="0"/>
                        <a:t> значение</a:t>
                      </a:r>
                      <a:endParaRPr sz="1400" b="1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Количество баллов</a:t>
                      </a:r>
                      <a:endParaRPr sz="1400" b="1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28123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-1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Наличие электронной информационно-образовательной среды - АП</a:t>
                      </a:r>
                      <a:r>
                        <a:rPr kumimoji="0" lang="ru-RU" sz="1400" u="none" strike="noStrike" kern="1200" cap="none" spc="-1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</a:t>
                      </a:r>
                      <a:endParaRPr kumimoji="0" lang="ru-RU" sz="1400" u="none" strike="noStrike" kern="1200" cap="none" spc="-1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Имеется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2508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Не имеется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28123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trike="noStrike" spc="-1" dirty="0" smtClean="0"/>
                        <a:t>Участие обучающихся в оценочных мероприятиях, проведенных в рамках мониторинга системы образования, - АП</a:t>
                      </a:r>
                      <a:r>
                        <a:rPr lang="ru-RU" sz="1400" strike="noStrike" spc="-1" baseline="-25000" dirty="0" smtClean="0"/>
                        <a:t>2</a:t>
                      </a:r>
                      <a:endParaRPr lang="ru-RU" sz="1400" b="0" strike="noStrike" spc="-1" dirty="0" smtClean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Принимали участие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10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2812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Не принимали участие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386300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trike="noStrike" spc="-1" dirty="0" smtClean="0"/>
                        <a:t>Доля педагогических работников, имеющих первую или высшую квалификационные категории, ученое звание и (или) ученую степень и (или) лиц, приравненных к ним, в общей численности педагогических работников, участвующих в реализации основной образовательной программы среднего общего образования, - АП</a:t>
                      </a:r>
                      <a:r>
                        <a:rPr lang="ru-RU" sz="1400" strike="noStrike" spc="-1" baseline="-25000" dirty="0" smtClean="0"/>
                        <a:t>3</a:t>
                      </a:r>
                      <a:endParaRPr lang="ru-RU" sz="1400" strike="noStrike" spc="-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50% и более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10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2908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20% - 49%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3421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Менее 20%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386300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trike="noStrike" spc="-1" dirty="0" smtClean="0"/>
                        <a:t>Доля педагогических работников, прошедших повышение квалификации по профилю педагогической деятельности за последние 3 года, в общем числе педагогических работников, участвующих в реализации основной образовательной программы среднего общего образования, - АП</a:t>
                      </a:r>
                      <a:r>
                        <a:rPr lang="ru-RU" sz="1400" strike="noStrike" spc="-1" baseline="-25000" dirty="0" smtClean="0"/>
                        <a:t>4</a:t>
                      </a:r>
                      <a:endParaRPr lang="ru-RU" sz="1400" b="0" strike="noStrike" spc="-1" dirty="0" smtClean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90% и более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10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2836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70% - 89%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2812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Менее 70%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294459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trike="noStrike" spc="-1" dirty="0" smtClean="0"/>
                        <a:t>Доля выпускников, не набравших минимальное количество баллов по обязательным учебным предметам при прохождении государственной итоговой аттестации по основной образовательной программе среднего общего образования, от общего количества выпускников, - АП</a:t>
                      </a:r>
                      <a:r>
                        <a:rPr lang="ru-RU" sz="1400" strike="noStrike" spc="-1" baseline="-25000" dirty="0" smtClean="0"/>
                        <a:t>5</a:t>
                      </a:r>
                      <a:endParaRPr lang="ru-RU" sz="1400" strike="noStrike" spc="-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Менее 5%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10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2930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5% - 9%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3411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10% и более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386300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trike="noStrike" spc="-1" dirty="0" smtClean="0"/>
                        <a:t>Доля выпускников, получивших допуск к государственной итоговой аттестации по основной образовательной программе среднего общего образования (без учета повторного написания итогового сочинения (изложения) и (или) ликвидации академической задолженности), от общего количества выпускников - АП</a:t>
                      </a:r>
                      <a:r>
                        <a:rPr lang="ru-RU" sz="1400" strike="noStrike" spc="-1" baseline="-25000" dirty="0" smtClean="0"/>
                        <a:t>6</a:t>
                      </a:r>
                      <a:endParaRPr lang="ru-RU" sz="1400" strike="noStrike" spc="-1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90% и более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10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3045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80% - 89%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3863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Менее 80%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6" y="147794"/>
            <a:ext cx="1050448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690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pc="-1" dirty="0">
                <a:latin typeface="Arial"/>
              </a:rPr>
              <a:t/>
            </a:r>
            <a:br>
              <a:rPr lang="ru-RU" spc="-1" dirty="0">
                <a:latin typeface="Arial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798249"/>
              </p:ext>
            </p:extLst>
          </p:nvPr>
        </p:nvGraphicFramePr>
        <p:xfrm>
          <a:off x="190918" y="1024938"/>
          <a:ext cx="11847006" cy="569410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34139"/>
                <a:gridCol w="7653222"/>
                <a:gridCol w="2222248"/>
                <a:gridCol w="1537397"/>
              </a:tblGrid>
              <a:tr h="387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sz="1400" strike="noStrike" spc="-1" dirty="0"/>
                        <a:t>N </a:t>
                      </a:r>
                      <a:r>
                        <a:rPr lang="ru-RU" sz="1400" strike="noStrike" spc="-1" dirty="0"/>
                        <a:t>п/п</a:t>
                      </a:r>
                      <a:endParaRPr sz="1400" b="1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Наименование показателя среднего общего образования</a:t>
                      </a:r>
                      <a:endParaRPr sz="1400" b="1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 err="1"/>
                        <a:t>Критериальное</a:t>
                      </a:r>
                      <a:r>
                        <a:rPr lang="ru-RU" sz="1400" strike="noStrike" spc="-1" dirty="0"/>
                        <a:t> значение</a:t>
                      </a:r>
                      <a:endParaRPr sz="1400" b="1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Количество баллов</a:t>
                      </a:r>
                      <a:endParaRPr sz="1400" b="1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28175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-1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Наличие электронной информационно-образовательной среды - АП</a:t>
                      </a:r>
                      <a:r>
                        <a:rPr kumimoji="0" lang="ru-RU" sz="1400" u="none" strike="noStrike" kern="1200" cap="none" spc="-1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</a:t>
                      </a:r>
                      <a:endParaRPr kumimoji="0" lang="ru-RU" sz="1400" u="none" strike="noStrike" kern="1200" cap="none" spc="-1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Имеется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2858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Не имеется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28175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trike="noStrike" spc="-1" dirty="0" smtClean="0"/>
                        <a:t>Участие обучающихся в оценочных мероприятиях, проведенных в рамках мониторинга системы образования, - АП</a:t>
                      </a:r>
                      <a:r>
                        <a:rPr lang="ru-RU" sz="1400" strike="noStrike" spc="-1" baseline="-25000" dirty="0" smtClean="0"/>
                        <a:t>2</a:t>
                      </a:r>
                      <a:endParaRPr lang="ru-RU" sz="1400" b="0" strike="noStrike" spc="-1" dirty="0" smtClean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Принимали участие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10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2817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Не принимали участие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387003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trike="noStrike" spc="-1" dirty="0" smtClean="0"/>
                        <a:t>Доля педагогических работников, имеющих первую или высшую квалификационные категории, ученое звание и (или) ученую степень и (или) лиц, приравненных к ним, в общей численности педагогических работников, участвующих в реализации основной образовательной программы среднего общего образования, - АП</a:t>
                      </a:r>
                      <a:r>
                        <a:rPr lang="ru-RU" sz="1400" strike="noStrike" spc="-1" baseline="-25000" dirty="0" smtClean="0"/>
                        <a:t>3</a:t>
                      </a:r>
                      <a:endParaRPr lang="ru-RU" sz="1400" strike="noStrike" spc="-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50% и более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10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38700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20% - 49%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31932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Менее 20%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387003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trike="noStrike" spc="-1" dirty="0" smtClean="0"/>
                        <a:t>Доля педагогических работников, прошедших повышение квалификации по профилю педагогической деятельности за последние 3 года, в общем числе педагогических работников, участвующих в реализации основной образовательной программы среднего общего образования, - АП</a:t>
                      </a:r>
                      <a:r>
                        <a:rPr lang="ru-RU" sz="1400" strike="noStrike" spc="-1" baseline="-25000" dirty="0" smtClean="0"/>
                        <a:t>4</a:t>
                      </a:r>
                      <a:endParaRPr lang="ru-RU" sz="1400" b="0" strike="noStrike" spc="-1" dirty="0" smtClean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90% и более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10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2841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70% - 89%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2817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Менее 70%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294996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trike="noStrike" spc="-1" dirty="0" smtClean="0"/>
                        <a:t>Доля выпускников, не набравших минимальное количество баллов по обязательным учебным предметам при прохождении государственной итоговой аттестации по основной образовательной программе среднего общего образования, от общего количества выпускников, - АП</a:t>
                      </a:r>
                      <a:r>
                        <a:rPr lang="ru-RU" sz="1400" strike="noStrike" spc="-1" baseline="-25000" dirty="0" smtClean="0"/>
                        <a:t>5</a:t>
                      </a:r>
                      <a:endParaRPr lang="ru-RU" sz="1400" strike="noStrike" spc="-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Менее 5%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10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2936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5% - 9%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2936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10% и более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387003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trike="noStrike" spc="-1" dirty="0" smtClean="0"/>
                        <a:t>Доля выпускников, получивших допуск к государственной итоговой аттестации по основной образовательной программе среднего общего образования (без учета повторного написания итогового сочинения (изложения) и (или) ликвидации академической задолженности), от общего количества выпускников - АП</a:t>
                      </a:r>
                      <a:r>
                        <a:rPr lang="ru-RU" sz="1400" strike="noStrike" spc="-1" baseline="-25000" dirty="0" smtClean="0"/>
                        <a:t>6</a:t>
                      </a:r>
                      <a:endParaRPr lang="ru-RU" sz="1400" strike="noStrike" spc="-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90% и более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10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3050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80% - 89%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  <a:tr h="38700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Менее 80%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spc="-1" dirty="0"/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29" marR="3429" marT="43552" marB="43552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4" y="225006"/>
            <a:ext cx="10450949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976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462898"/>
              </p:ext>
            </p:extLst>
          </p:nvPr>
        </p:nvGraphicFramePr>
        <p:xfrm>
          <a:off x="160772" y="914405"/>
          <a:ext cx="11897250" cy="579425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27866"/>
                <a:gridCol w="7802219"/>
                <a:gridCol w="2090057"/>
                <a:gridCol w="1477108"/>
              </a:tblGrid>
              <a:tr h="281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sz="1200" strike="noStrike" spc="-1" dirty="0"/>
                        <a:t>N </a:t>
                      </a:r>
                      <a:r>
                        <a:rPr lang="ru-RU" sz="1200" strike="noStrike" spc="-1" dirty="0"/>
                        <a:t>п/п</a:t>
                      </a:r>
                      <a:endParaRPr sz="1200" b="1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Наименование показателя мониторинга</a:t>
                      </a:r>
                      <a:endParaRPr sz="1200" b="1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trike="noStrike" spc="-1" dirty="0" err="1" smtClean="0"/>
                        <a:t>Критериальное</a:t>
                      </a:r>
                      <a:r>
                        <a:rPr lang="ru-RU" sz="1200" strike="noStrike" spc="-1" dirty="0" smtClean="0"/>
                        <a:t> значение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Количество баллов</a:t>
                      </a:r>
                      <a:endParaRPr sz="1200" b="1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</a:tr>
              <a:tr h="27977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1</a:t>
                      </a:r>
                      <a:endParaRPr sz="1200" b="1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trike="noStrike" spc="-1" dirty="0" smtClean="0"/>
                        <a:t>Наличие электронной информационно-образовательной среды - АП</a:t>
                      </a:r>
                      <a:r>
                        <a:rPr lang="ru-RU" sz="1200" strike="noStrike" spc="-1" baseline="-25000" dirty="0" smtClean="0"/>
                        <a:t>1</a:t>
                      </a:r>
                      <a:endParaRPr lang="ru-RU" sz="1200" b="0" strike="noStrike" spc="-1" dirty="0" smtClean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Имеется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5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</a:tr>
              <a:tr h="26771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dirty="0"/>
                    </a:p>
                  </a:txBody>
                  <a:tcPr marL="90000" marR="9000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Не имеется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0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</a:tr>
              <a:tr h="279776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2</a:t>
                      </a:r>
                      <a:endParaRPr sz="1200" b="1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trike="noStrike" spc="-1" dirty="0" smtClean="0"/>
                        <a:t>Доля выпускников, трудоустроившихся в течение календарного года, следующего за годом выпуска, в общей численности выпускников по образовательной программе среднего профессионального образования - АП</a:t>
                      </a:r>
                      <a:r>
                        <a:rPr lang="ru-RU" sz="1200" strike="noStrike" spc="-1" baseline="-25000" dirty="0" smtClean="0"/>
                        <a:t>2</a:t>
                      </a:r>
                      <a:endParaRPr lang="ru-RU" sz="1200" b="0" strike="noStrike" spc="-1" dirty="0" smtClean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51% и более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20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</a:tr>
              <a:tr h="279776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dirty="0"/>
                    </a:p>
                  </a:txBody>
                  <a:tcPr marL="90000" marR="9000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31% - 50%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10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</a:tr>
              <a:tr h="279776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dirty="0"/>
                    </a:p>
                  </a:txBody>
                  <a:tcPr marL="90000" marR="9000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Менее 31%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0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</a:tr>
              <a:tr h="27977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3</a:t>
                      </a:r>
                      <a:endParaRPr sz="1200" b="1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trike="noStrike" spc="-1" dirty="0" smtClean="0"/>
                        <a:t>Участие обучающихся образовательной организации в оценочных процедурах, проведенных в рамках мониторинга системы образования, - АП</a:t>
                      </a:r>
                      <a:r>
                        <a:rPr lang="ru-RU" sz="1200" strike="noStrike" spc="-1" baseline="-25000" dirty="0" smtClean="0"/>
                        <a:t>3</a:t>
                      </a:r>
                      <a:endParaRPr lang="ru-RU" sz="1200" b="0" strike="noStrike" spc="-1" dirty="0" smtClean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Принимали участие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10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</a:tr>
              <a:tr h="279776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dirty="0"/>
                    </a:p>
                  </a:txBody>
                  <a:tcPr marL="90000" marR="9000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Не принимали участие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0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</a:tr>
              <a:tr h="47411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4</a:t>
                      </a:r>
                      <a:endParaRPr sz="1200" b="1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trike="noStrike" spc="-1" dirty="0" smtClean="0"/>
                        <a:t>Медианный результат предшествующей аттестации обучающихся образовательной организации в форме демонстрационного экзамена по образовательной программе среднего профессионального образования (если образовательной программой предусмотрено наличие демонстрационного экзамена) - АП</a:t>
                      </a:r>
                      <a:r>
                        <a:rPr lang="ru-RU" sz="1200" strike="noStrike" spc="-1" baseline="-25000" dirty="0" smtClean="0"/>
                        <a:t>4</a:t>
                      </a:r>
                      <a:endParaRPr lang="ru-RU" sz="1200" strike="noStrike" spc="-1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Выше или равен медианному значению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10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</a:tr>
              <a:tr h="34193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dirty="0"/>
                    </a:p>
                  </a:txBody>
                  <a:tcPr marL="90000" marR="9000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Меньше медианного значения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0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</a:tr>
              <a:tr h="34566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5</a:t>
                      </a:r>
                      <a:endParaRPr sz="1200" b="1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trike="noStrike" spc="-1" dirty="0" smtClean="0"/>
                        <a:t>Доля педагогических работников, обеспечивающих освоение обучающимися профессиональных модулей образовательной программы среднего профессионального образования, имеющих опыт деятельности не менее одного года в организациях, направление деятельности которых соответствует области профессиональной деятельности, в общей численности педагогических работников, участвующих в реализации профессиональных модулей соответствующей образовательной программы среднего профессионального образования, - АП</a:t>
                      </a:r>
                      <a:r>
                        <a:rPr lang="ru-RU" sz="1200" strike="noStrike" spc="-1" baseline="-25000" dirty="0" smtClean="0"/>
                        <a:t>5</a:t>
                      </a:r>
                      <a:endParaRPr lang="ru-RU" sz="1200" b="0" strike="noStrike" spc="-1" dirty="0" smtClean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25% и более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10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</a:tr>
              <a:tr h="651717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sz="1200" dirty="0"/>
                    </a:p>
                  </a:txBody>
                  <a:tcPr marL="90000" marR="9000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Менее 25%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0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</a:tr>
              <a:tr h="279776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6</a:t>
                      </a:r>
                      <a:endParaRPr sz="1200" b="1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trike="noStrike" spc="-1" dirty="0" smtClean="0"/>
                        <a:t>Доля педагогических работников, имеющих первую или высшую квалификационные категории, ученое звание и (или) ученую степень и (или) лиц, приравненных к ним, в общей численности педагогических работников, участвующих в реализации соответствующей образовательной программы среднего профессионального образования, - АП</a:t>
                      </a:r>
                      <a:r>
                        <a:rPr lang="ru-RU" sz="1200" strike="noStrike" spc="-1" baseline="-25000" dirty="0" smtClean="0"/>
                        <a:t>6</a:t>
                      </a:r>
                      <a:endParaRPr lang="ru-RU" sz="1200" strike="noStrike" spc="-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Более или равна 25%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10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</a:tr>
              <a:tr h="279776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dirty="0"/>
                    </a:p>
                  </a:txBody>
                  <a:tcPr marL="90000" marR="9000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10 - 24%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5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</a:tr>
              <a:tr h="30886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dirty="0"/>
                    </a:p>
                  </a:txBody>
                  <a:tcPr marL="90000" marR="9000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Менее 10%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0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</a:tr>
              <a:tr h="34566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7</a:t>
                      </a:r>
                      <a:endParaRPr sz="1200" b="1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trike="noStrike" spc="-1" dirty="0" smtClean="0"/>
                        <a:t>Доля педагогических работников, имеющих первую или высшую квалификационные категории, ученое звание и (или) ученую степень и (или) лиц, приравненных к ним, в общей численности педагогических работников, участвующих в реализации соответствующей образовательной программы среднего профессионального образования, - АП</a:t>
                      </a:r>
                      <a:r>
                        <a:rPr lang="ru-RU" sz="1200" strike="noStrike" spc="-1" baseline="-25000" dirty="0" smtClean="0"/>
                        <a:t>6</a:t>
                      </a:r>
                      <a:endParaRPr lang="ru-RU" sz="1200" strike="noStrike" spc="-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Имеется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5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</a:tr>
              <a:tr h="521371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dirty="0"/>
                    </a:p>
                  </a:txBody>
                  <a:tcPr marL="90000" marR="9000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Не имеется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strike="noStrike" spc="-1" dirty="0"/>
                        <a:t>0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2744" marR="2744" marT="43552" marB="43552"/>
                </a:tc>
              </a:tr>
            </a:tbl>
          </a:graphicData>
        </a:graphic>
      </p:graphicFrame>
      <p:sp>
        <p:nvSpPr>
          <p:cNvPr id="5" name="Прямоугольник 7"/>
          <p:cNvSpPr>
            <a:spLocks noGrp="1"/>
          </p:cNvSpPr>
          <p:nvPr>
            <p:ph type="title"/>
          </p:nvPr>
        </p:nvSpPr>
        <p:spPr bwMode="auto">
          <a:xfrm>
            <a:off x="104479" y="132286"/>
            <a:ext cx="11079336" cy="6012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2017" rIns="0" bIns="72017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700" b="1" spc="-1" dirty="0">
                <a:solidFill>
                  <a:srgbClr val="FFFFFF"/>
                </a:solidFill>
                <a:latin typeface="Arial"/>
                <a:ea typeface="DejaVu Sans"/>
              </a:rPr>
              <a:t>ПОКАЗАТЕЛИ АККРЕДИТАЦИОННОГО </a:t>
            </a:r>
            <a:r>
              <a:rPr lang="ru-RU" sz="1700" b="1" spc="-1" dirty="0" smtClean="0">
                <a:solidFill>
                  <a:srgbClr val="FFFFFF"/>
                </a:solidFill>
                <a:latin typeface="Arial"/>
                <a:ea typeface="DejaVu Sans"/>
              </a:rPr>
              <a:t>МОНИТОРИНГА СРЕДНЕЕ </a:t>
            </a:r>
            <a:r>
              <a:rPr lang="ru-RU" sz="1700" b="1" spc="-1" dirty="0">
                <a:solidFill>
                  <a:srgbClr val="FFFFFF"/>
                </a:solidFill>
                <a:latin typeface="Arial"/>
                <a:ea typeface="DejaVu Sans"/>
              </a:rPr>
              <a:t>ПРОФЕССИОНАЛЬНОЕ ОБРАЗОВАНИЕ</a:t>
            </a:r>
            <a:endParaRPr lang="ru-RU" sz="17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60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 bwMode="auto">
          <a:xfrm>
            <a:off x="304800" y="166527"/>
            <a:ext cx="10336306" cy="777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2017" rIns="0" bIns="72017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700" b="1" spc="-1" dirty="0">
                <a:solidFill>
                  <a:srgbClr val="FFFFFF"/>
                </a:solidFill>
                <a:latin typeface="Arial"/>
                <a:ea typeface="DejaVu Sans"/>
              </a:rPr>
              <a:t>МЕТОДИКА РАСЧЕТА </a:t>
            </a:r>
            <a:r>
              <a:rPr lang="ru-RU" sz="1700" b="1" spc="-1" dirty="0" smtClean="0">
                <a:solidFill>
                  <a:srgbClr val="FFFFFF"/>
                </a:solidFill>
                <a:latin typeface="Arial"/>
                <a:ea typeface="DejaVu Sans"/>
              </a:rPr>
              <a:t>ПОКАЗАТЕЛЕЙ</a:t>
            </a:r>
            <a:r>
              <a:rPr lang="en-US" sz="1700" b="1" spc="-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ru-RU" sz="1700" b="1" spc="-1" dirty="0" smtClean="0">
                <a:solidFill>
                  <a:srgbClr val="FFFFFF"/>
                </a:solidFill>
                <a:latin typeface="Arial"/>
                <a:ea typeface="DejaVu Sans"/>
              </a:rPr>
              <a:t>МИНИМАЛЬНЫЕ </a:t>
            </a:r>
            <a:r>
              <a:rPr lang="ru-RU" sz="1700" b="1" spc="-1" dirty="0">
                <a:solidFill>
                  <a:srgbClr val="FFFFFF"/>
                </a:solidFill>
                <a:latin typeface="Arial"/>
                <a:ea typeface="DejaVu Sans"/>
              </a:rPr>
              <a:t>ЗНАЧЕНИЯ</a:t>
            </a:r>
            <a:endParaRPr lang="ru-RU" sz="1700" spc="-1" dirty="0"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463264"/>
              </p:ext>
            </p:extLst>
          </p:nvPr>
        </p:nvGraphicFramePr>
        <p:xfrm>
          <a:off x="110533" y="1175584"/>
          <a:ext cx="11947491" cy="568241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87791"/>
                <a:gridCol w="2013668"/>
                <a:gridCol w="784603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 dirty="0"/>
                        <a:t>начальное общее </a:t>
                      </a:r>
                      <a:r>
                        <a:rPr lang="ru-RU" sz="1900" b="0" strike="noStrike" spc="-1" dirty="0" smtClean="0"/>
                        <a:t>образование</a:t>
                      </a:r>
                      <a:endParaRPr lang="ru-RU" sz="1900" b="0" strike="noStrike" spc="-1" dirty="0">
                        <a:latin typeface="Arial"/>
                      </a:endParaRPr>
                    </a:p>
                  </a:txBody>
                  <a:tcPr marL="87107" marR="87107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 dirty="0"/>
                        <a:t>не менее 30 баллов </a:t>
                      </a:r>
                      <a:endParaRPr lang="ru-RU" sz="1900" b="0" strike="noStrike" spc="-1" dirty="0">
                        <a:latin typeface="Arial"/>
                      </a:endParaRPr>
                    </a:p>
                  </a:txBody>
                  <a:tcPr marL="87107" marR="87107" marT="43552" marB="435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kern="1200" spc="-1" dirty="0" smtClean="0"/>
                        <a:t>для организаций начального общего образования, осуществляющих образовательную деятельность по адаптированным основным общеобразовательным программам для лиц с ограниченными возможностями здоровья, не участвующих во всероссийских проверочных работах в связи с отсутствием соответствующих оценочных материалов, минимальное значение итогового балла составляет 20 баллов.</a:t>
                      </a:r>
                      <a:endParaRPr lang="ru-RU" sz="1400" b="0" strike="noStrike" kern="1200" spc="-1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7107" marR="87107" marT="43552" marB="43552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900" strike="noStrike" spc="-1" dirty="0"/>
                        <a:t>основное общее образование</a:t>
                      </a:r>
                    </a:p>
                  </a:txBody>
                  <a:tcPr marL="87107" marR="87107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900" strike="noStrike" spc="-1" dirty="0"/>
                        <a:t>не менее </a:t>
                      </a:r>
                      <a:r>
                        <a:rPr lang="ru-RU" sz="1900" strike="noStrike" spc="-1" dirty="0" smtClean="0"/>
                        <a:t>40 баллов </a:t>
                      </a:r>
                      <a:endParaRPr lang="ru-RU" sz="1900" strike="noStrike" spc="-1" dirty="0"/>
                    </a:p>
                  </a:txBody>
                  <a:tcPr marL="87107" marR="87107" marT="43552" marB="435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400" strike="noStrike" kern="1200" spc="-1" dirty="0" smtClean="0"/>
                        <a:t>для организаций основного общего образования, осуществляющих образовательную деятельность по адаптированным основным общеобразовательным программам для лиц с ограниченными возможностями здоровья, не участвующих во всероссийских проверочных работах в связи с отсутствием соответствующих оценочных материалов, минимальное значение итогового балла составляет 30 баллов.</a:t>
                      </a:r>
                      <a:endParaRPr lang="ru-RU" sz="1400" b="0" strike="noStrike" kern="1200" spc="-1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7107" marR="87107" marT="43552" marB="43552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900" strike="noStrike" spc="-1" dirty="0"/>
                        <a:t>среднее общее образование</a:t>
                      </a:r>
                    </a:p>
                  </a:txBody>
                  <a:tcPr marL="87107" marR="87107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900" strike="noStrike" spc="-1" dirty="0"/>
                        <a:t>не менее </a:t>
                      </a:r>
                      <a:r>
                        <a:rPr lang="ru-RU" sz="1900" strike="noStrike" spc="-1" dirty="0" smtClean="0"/>
                        <a:t>40 </a:t>
                      </a:r>
                      <a:r>
                        <a:rPr lang="ru-RU" sz="1900" strike="noStrike" spc="-1" dirty="0"/>
                        <a:t>баллов </a:t>
                      </a:r>
                    </a:p>
                  </a:txBody>
                  <a:tcPr marL="87107" marR="87107" marT="43552" marB="435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400" strike="noStrike" kern="1200" spc="-1" dirty="0" smtClean="0"/>
                        <a:t>для организаций среднего общего образования, осуществляющих образовательную деятельность по адаптированным основным общеобразовательным программам для лиц с ограниченными возможностями здоровья, не участвующих во всероссийских проверочных работах в связи с отсутствием соответствующих оценочных материалов, минимальное значение суммарного количества баллов составляет 30 баллов.</a:t>
                      </a:r>
                      <a:endParaRPr lang="ru-RU" sz="1400" b="0" strike="noStrike" kern="1200" spc="-1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7107" marR="87107" marT="43552" marB="43552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strike="noStrike" spc="-1" dirty="0"/>
                        <a:t>среднее профессиональное образование </a:t>
                      </a:r>
                      <a:endParaRPr lang="ru-RU" sz="1900" b="0" strike="noStrike" spc="-1" dirty="0">
                        <a:latin typeface="Arial"/>
                      </a:endParaRPr>
                    </a:p>
                  </a:txBody>
                  <a:tcPr marL="87107" marR="87107" marT="43552" marB="435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strike="noStrike" spc="-1" dirty="0" smtClean="0"/>
                        <a:t>не менее 25-40 </a:t>
                      </a:r>
                      <a:r>
                        <a:rPr lang="ru-RU" sz="1900" strike="noStrike" spc="-1" dirty="0"/>
                        <a:t>баллов </a:t>
                      </a:r>
                      <a:endParaRPr lang="ru-RU" sz="1900" b="0" strike="noStrike" spc="-1" dirty="0">
                        <a:latin typeface="Arial"/>
                      </a:endParaRPr>
                    </a:p>
                  </a:txBody>
                  <a:tcPr marL="87107" marR="87107" marT="43552" marB="43552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  <a:defRPr/>
                      </a:pPr>
                      <a:r>
                        <a:rPr lang="ru-RU" sz="1400" strike="noStrike" kern="1200" spc="-1" dirty="0" smtClean="0"/>
                        <a:t>- при отсутствии демонстрационного экзамена в образовательной программе среднего профессионального образования - 35 баллов;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kern="1200" spc="-1" dirty="0" smtClean="0"/>
                        <a:t>-  при наличии демонстрационного экзамена в образовательной программе среднего профессионального образования - 40 баллов.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kern="1200" spc="-1" dirty="0" smtClean="0"/>
                        <a:t>Для образовательных программ среднего профессионального образования, зачисление на которые осуществляется только на базе среднего общего образования: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kern="1200" spc="-1" dirty="0" smtClean="0"/>
                        <a:t>- при отсутствии демонстрационного экзамена по образовательной программе среднего профессионального образования - 25 баллов;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strike="noStrike" kern="1200" spc="-1" dirty="0" smtClean="0"/>
                        <a:t>-при наличии демонстрационного экзамена по образовательной программе среднего профессионального образования - 30 баллов.</a:t>
                      </a:r>
                      <a:endParaRPr lang="ru-RU" sz="1400" b="0" strike="noStrike" kern="1200" spc="-1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7107" marR="87107" marT="43552" marB="4355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0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2712" y="224853"/>
            <a:ext cx="3932237" cy="618344"/>
          </a:xfrm>
        </p:spPr>
        <p:txBody>
          <a:bodyPr/>
          <a:lstStyle/>
          <a:p>
            <a:pPr algn="ctr"/>
            <a:r>
              <a:rPr lang="ru-RU" dirty="0" smtClean="0"/>
              <a:t>Отчетный период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5231" y="1337873"/>
            <a:ext cx="3932237" cy="381158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992868"/>
              </p:ext>
            </p:extLst>
          </p:nvPr>
        </p:nvGraphicFramePr>
        <p:xfrm>
          <a:off x="353103" y="1094420"/>
          <a:ext cx="11474135" cy="52120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01140"/>
                <a:gridCol w="3788514"/>
                <a:gridCol w="2492364"/>
                <a:gridCol w="2097290"/>
                <a:gridCol w="229482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 мониторинга</a:t>
                      </a:r>
                    </a:p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 1 год до начала мониторинга</a:t>
                      </a:r>
                    </a:p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За  2 год до начала мониторинга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2021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за период реализации программы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НОО, ООО, СОО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baseline="0" dirty="0" smtClean="0"/>
                        <a:t>Наличие ЭИОС - АП1</a:t>
                      </a:r>
                    </a:p>
                    <a:p>
                      <a:pPr algn="ctr"/>
                      <a:endParaRPr lang="ru-RU" sz="1200" u="none" strike="noStrike" kern="1200" baseline="0" dirty="0" smtClean="0"/>
                    </a:p>
                    <a:p>
                      <a:pPr algn="ctr"/>
                      <a:r>
                        <a:rPr lang="ru-RU" sz="1200" u="none" strike="noStrike" kern="1200" baseline="0" dirty="0" smtClean="0"/>
                        <a:t>Участие в ВПР - АП2</a:t>
                      </a:r>
                    </a:p>
                    <a:p>
                      <a:pPr algn="ctr"/>
                      <a:endParaRPr lang="ru-RU" sz="1200" u="none" strike="noStrike" kern="1200" baseline="0" dirty="0" smtClean="0"/>
                    </a:p>
                    <a:p>
                      <a:pPr marR="0" algn="ctr" rtl="0"/>
                      <a:r>
                        <a:rPr lang="ru-RU" sz="1200" u="none" strike="noStrike" kern="1200" baseline="0" dirty="0" smtClean="0"/>
                        <a:t>Доля педагогов, имеющих первую или высшую квалификационные категории - АП3	</a:t>
                      </a:r>
                    </a:p>
                    <a:p>
                      <a:pPr marR="0" algn="ctr" rtl="0"/>
                      <a:endParaRPr lang="ru-RU" sz="1200" u="none" strike="noStrike" kern="1200" baseline="0" dirty="0" smtClean="0"/>
                    </a:p>
                    <a:p>
                      <a:pPr marR="0" algn="ctr" rtl="0"/>
                      <a:r>
                        <a:rPr lang="ru-RU" sz="1200" u="none" strike="noStrike" kern="1200" baseline="0" dirty="0" smtClean="0"/>
                        <a:t>Доля педагогов, прошедших повышение квалификации за последние 3 года - АП4</a:t>
                      </a:r>
                      <a:endParaRPr lang="ru-RU" sz="1200" b="1" i="0" u="none" strike="noStrike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baseline="0" dirty="0" smtClean="0"/>
                        <a:t>Участие в ВПР - АП2</a:t>
                      </a:r>
                    </a:p>
                    <a:p>
                      <a:pPr algn="ctr"/>
                      <a:r>
                        <a:rPr lang="ru-RU" sz="1200" u="none" strike="noStrike" kern="1200" baseline="0" dirty="0" smtClean="0"/>
                        <a:t>(если в текущем учебном году не ОО участвовала ВПР)</a:t>
                      </a:r>
                    </a:p>
                    <a:p>
                      <a:pPr algn="ctr"/>
                      <a:endParaRPr lang="ru-RU" sz="1200" u="none" strike="noStrike" kern="1200" baseline="0" dirty="0" smtClean="0"/>
                    </a:p>
                    <a:p>
                      <a:pPr marR="0" algn="ctr" rtl="0"/>
                      <a:r>
                        <a:rPr lang="ru-RU" sz="1200" u="none" strike="noStrike" kern="1200" baseline="0" dirty="0" smtClean="0"/>
                        <a:t>Доля выпускников, не набравших минимальное количество баллов по обязательным учебным предметам при прохождении ГИА - АП5</a:t>
                      </a:r>
                    </a:p>
                    <a:p>
                      <a:pPr marR="0" algn="ctr" rtl="0"/>
                      <a:endParaRPr lang="ru-RU" sz="1200" u="none" strike="noStrike" kern="1200" baseline="0" dirty="0" smtClean="0"/>
                    </a:p>
                    <a:p>
                      <a:pPr marR="0" algn="ctr" rtl="0"/>
                      <a:r>
                        <a:rPr lang="ru-RU" sz="1200" u="none" strike="noStrike" kern="1200" baseline="0" dirty="0" smtClean="0"/>
                        <a:t>Доля выпускников, получивших допуск к ГИА - АП6</a:t>
                      </a:r>
                      <a:endParaRPr lang="ru-RU" sz="1200" b="0" i="0" u="none" strike="noStrike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baseline="0" dirty="0" smtClean="0"/>
                        <a:t>Наличие ЭИОС - АП 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u="none" strike="noStrike" kern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baseline="0" dirty="0" smtClean="0"/>
                        <a:t>Доля педагогов, обеспечивающих освоение обучающимися профессиональных модулей, имеющих опыт деятельности не менее 1 года - АП 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u="none" strike="noStrike" kern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baseline="0" dirty="0" smtClean="0"/>
                        <a:t>Доля педагогов, имеющих первую или высшую квалификационные категории - АП6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baseline="0" dirty="0" smtClean="0"/>
                        <a:t>	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u="none" strike="noStrike" kern="1200" baseline="0" dirty="0" smtClean="0"/>
                    </a:p>
                    <a:p>
                      <a:pPr algn="ctr"/>
                      <a:endParaRPr lang="ru-RU" sz="1200" b="1" i="0" u="none" strike="noStrike" kern="1200" baseline="0" dirty="0" smtClean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baseline="0" dirty="0" smtClean="0"/>
                        <a:t>Участие обучающихся в оценочных процедурах – АП3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u="none" strike="noStrike" kern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baseline="0" dirty="0" smtClean="0"/>
                        <a:t>Медианный результат предшествующей аттестации - АП 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u="none" strike="noStrike" kern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baseline="0" dirty="0" smtClean="0"/>
                        <a:t>Доля трудоустроившихся  выпускников (в отношении лиц) - АП2</a:t>
                      </a:r>
                      <a:endParaRPr lang="ru-RU" sz="1200" b="1" i="0" u="none" strike="noStrike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baseline="0" dirty="0" smtClean="0"/>
                        <a:t>Наличие внутренней системы оценки качества образования - АП7 </a:t>
                      </a:r>
                      <a:endParaRPr lang="ru-RU" sz="1200" b="1" i="0" u="none" strike="noStrike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9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327" y="107480"/>
            <a:ext cx="10523973" cy="716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 показателей НОО, ООО, СОО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04575981"/>
              </p:ext>
            </p:extLst>
          </p:nvPr>
        </p:nvGraphicFramePr>
        <p:xfrm>
          <a:off x="92667" y="920633"/>
          <a:ext cx="117141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36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327" y="107480"/>
            <a:ext cx="10523973" cy="716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 показателей </a:t>
            </a:r>
            <a:r>
              <a:rPr lang="ru-RU" dirty="0" smtClean="0"/>
              <a:t>СПО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89589138"/>
              </p:ext>
            </p:extLst>
          </p:nvPr>
        </p:nvGraphicFramePr>
        <p:xfrm>
          <a:off x="92667" y="920633"/>
          <a:ext cx="11714145" cy="563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37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результатами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46607" y="1430472"/>
            <a:ext cx="10888287" cy="4337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100" baseline="0">
                <a:solidFill>
                  <a:srgbClr val="955A1A"/>
                </a:solidFill>
                <a:latin typeface="Bahnschrift SemiBold Condensed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418088634"/>
              </p:ext>
            </p:extLst>
          </p:nvPr>
        </p:nvGraphicFramePr>
        <p:xfrm>
          <a:off x="346607" y="976424"/>
          <a:ext cx="11620980" cy="51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1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DDD9D6-002B-4BB0-8B9C-87C30C25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7D8B54-145F-4AEA-92A2-CC128E3BF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908ADC0-5E5E-0601-159E-8F9C6FAFA59F}"/>
              </a:ext>
            </a:extLst>
          </p:cNvPr>
          <p:cNvSpPr txBox="1">
            <a:spLocks/>
          </p:cNvSpPr>
          <p:nvPr/>
        </p:nvSpPr>
        <p:spPr>
          <a:xfrm>
            <a:off x="172278" y="137525"/>
            <a:ext cx="1051560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100" baseline="0">
                <a:solidFill>
                  <a:srgbClr val="955A1A"/>
                </a:solidFill>
                <a:latin typeface="Bahnschrift SemiBold Condensed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423D67"/>
                </a:solidFill>
              </a:rPr>
              <a:t>Аккредитационный мониторинг </a:t>
            </a:r>
            <a:endParaRPr lang="ru-RU" sz="2800" b="1" dirty="0">
              <a:solidFill>
                <a:srgbClr val="423D67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69386111"/>
              </p:ext>
            </p:extLst>
          </p:nvPr>
        </p:nvGraphicFramePr>
        <p:xfrm>
          <a:off x="516031" y="800307"/>
          <a:ext cx="11159938" cy="5761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22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4325" t="22868" r="14422" b="15156"/>
          <a:stretch/>
        </p:blipFill>
        <p:spPr>
          <a:xfrm>
            <a:off x="422031" y="190919"/>
            <a:ext cx="10882365" cy="666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3;p1">
            <a:extLst>
              <a:ext uri="{FF2B5EF4-FFF2-40B4-BE49-F238E27FC236}">
                <a16:creationId xmlns:a16="http://schemas.microsoft.com/office/drawing/2014/main" xmlns="" id="{142C1BA2-D711-4303-A5BE-0A4EEA8A56F4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03D4B09-ED58-45EA-B748-C5B85E421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11" y="1227750"/>
            <a:ext cx="5403936" cy="3334202"/>
          </a:xfrm>
        </p:spPr>
        <p:txBody>
          <a:bodyPr/>
          <a:lstStyle/>
          <a:p>
            <a:r>
              <a:rPr lang="ru-RU" dirty="0" smtClean="0"/>
              <a:t>Спасибо 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1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DDD9D6-002B-4BB0-8B9C-87C30C25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7D8B54-145F-4AEA-92A2-CC128E3BF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908ADC0-5E5E-0601-159E-8F9C6FAFA59F}"/>
              </a:ext>
            </a:extLst>
          </p:cNvPr>
          <p:cNvSpPr txBox="1">
            <a:spLocks/>
          </p:cNvSpPr>
          <p:nvPr/>
        </p:nvSpPr>
        <p:spPr>
          <a:xfrm>
            <a:off x="172278" y="137525"/>
            <a:ext cx="1051560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100" baseline="0">
                <a:solidFill>
                  <a:srgbClr val="955A1A"/>
                </a:solidFill>
                <a:latin typeface="Bahnschrift SemiBold Condensed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423D67"/>
                </a:solidFill>
              </a:rPr>
              <a:t>Аккредитационный</a:t>
            </a:r>
            <a:r>
              <a:rPr lang="en-US" sz="2800" b="1" dirty="0">
                <a:solidFill>
                  <a:srgbClr val="423D67"/>
                </a:solidFill>
              </a:rPr>
              <a:t> </a:t>
            </a:r>
            <a:r>
              <a:rPr lang="ru-RU" sz="2800" b="1" dirty="0">
                <a:solidFill>
                  <a:srgbClr val="423D67"/>
                </a:solidFill>
              </a:rPr>
              <a:t> мониторинг (школа/СПО) </a:t>
            </a:r>
            <a:endParaRPr lang="ru-RU" sz="2800" b="1" dirty="0">
              <a:solidFill>
                <a:srgbClr val="423D6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3278" y="3088132"/>
            <a:ext cx="10542111" cy="470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700" dirty="0">
                <a:solidFill>
                  <a:srgbClr val="423D67"/>
                </a:solidFill>
              </a:rPr>
              <a:t>По всем аккредитованным образовательным программам </a:t>
            </a:r>
            <a:r>
              <a:rPr lang="ru-RU" sz="1700" dirty="0" smtClean="0">
                <a:solidFill>
                  <a:srgbClr val="423D67"/>
                </a:solidFill>
              </a:rPr>
              <a:t>Школа/СПО, </a:t>
            </a:r>
            <a:br>
              <a:rPr lang="ru-RU" sz="1700" dirty="0" smtClean="0">
                <a:solidFill>
                  <a:srgbClr val="423D67"/>
                </a:solidFill>
              </a:rPr>
            </a:br>
            <a:r>
              <a:rPr lang="ru-RU" sz="1700" dirty="0" smtClean="0">
                <a:solidFill>
                  <a:srgbClr val="423D67"/>
                </a:solidFill>
              </a:rPr>
              <a:t>соответствующим установленным требованиям</a:t>
            </a:r>
            <a:endParaRPr lang="ru-RU" sz="1700" dirty="0">
              <a:solidFill>
                <a:srgbClr val="423D67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28711" y="3216338"/>
            <a:ext cx="604287" cy="214486"/>
          </a:xfrm>
          <a:prstGeom prst="triangl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5985" tIns="47992" rIns="95985" bIns="47992" rtlCol="0" anchor="ctr"/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500"/>
          </a:p>
        </p:txBody>
      </p:sp>
      <p:sp>
        <p:nvSpPr>
          <p:cNvPr id="8" name="Прямоугольник 7"/>
          <p:cNvSpPr/>
          <p:nvPr/>
        </p:nvSpPr>
        <p:spPr>
          <a:xfrm>
            <a:off x="693278" y="4380437"/>
            <a:ext cx="9657856" cy="470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700" dirty="0">
                <a:solidFill>
                  <a:srgbClr val="423D67"/>
                </a:solidFill>
              </a:rPr>
              <a:t>Ввод данных ОО через </a:t>
            </a:r>
            <a:r>
              <a:rPr lang="ru-RU" sz="1700" dirty="0" smtClean="0">
                <a:solidFill>
                  <a:srgbClr val="423D67"/>
                </a:solidFill>
              </a:rPr>
              <a:t>информационную систему </a:t>
            </a:r>
            <a:r>
              <a:rPr lang="ru-RU" sz="1700" dirty="0">
                <a:solidFill>
                  <a:srgbClr val="423D67"/>
                </a:solidFill>
              </a:rPr>
              <a:t>государственной </a:t>
            </a:r>
            <a:r>
              <a:rPr lang="ru-RU" sz="1700" dirty="0" smtClean="0">
                <a:solidFill>
                  <a:srgbClr val="423D67"/>
                </a:solidFill>
              </a:rPr>
              <a:t>аккредитации (ИС ГА) </a:t>
            </a:r>
            <a:br>
              <a:rPr lang="ru-RU" sz="1700" dirty="0" smtClean="0">
                <a:solidFill>
                  <a:srgbClr val="423D67"/>
                </a:solidFill>
              </a:rPr>
            </a:br>
            <a:r>
              <a:rPr lang="ru-RU" sz="1700" dirty="0" smtClean="0">
                <a:solidFill>
                  <a:srgbClr val="423D67"/>
                </a:solidFill>
              </a:rPr>
              <a:t>(ЛК ОО/ЛК региональный координатор).</a:t>
            </a:r>
            <a:endParaRPr lang="ru-RU" sz="1700" dirty="0">
              <a:solidFill>
                <a:srgbClr val="423D67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89345" y="4505822"/>
            <a:ext cx="604287" cy="214486"/>
          </a:xfrm>
          <a:prstGeom prst="triangl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5985" tIns="47992" rIns="95985" bIns="47992" rtlCol="0" anchor="ctr"/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500"/>
          </a:p>
        </p:txBody>
      </p:sp>
      <p:sp>
        <p:nvSpPr>
          <p:cNvPr id="10" name="Прямоугольник 9"/>
          <p:cNvSpPr/>
          <p:nvPr/>
        </p:nvSpPr>
        <p:spPr>
          <a:xfrm>
            <a:off x="693278" y="5830581"/>
            <a:ext cx="10355952" cy="2354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700" dirty="0">
                <a:solidFill>
                  <a:srgbClr val="423D67"/>
                </a:solidFill>
              </a:rPr>
              <a:t>Предзагрузка данных по 5 показателям Школа/СПО: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81941" y="5839654"/>
            <a:ext cx="604287" cy="214486"/>
          </a:xfrm>
          <a:prstGeom prst="triangl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5985" tIns="47992" rIns="95985" bIns="47992" rtlCol="0" anchor="ctr"/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50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23613" y="2844129"/>
            <a:ext cx="1101177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61665" y="3968486"/>
            <a:ext cx="10973724" cy="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4247" y="5164892"/>
            <a:ext cx="1095114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93278" y="2289441"/>
            <a:ext cx="6156007" cy="2354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700" dirty="0">
                <a:solidFill>
                  <a:srgbClr val="423D67"/>
                </a:solidFill>
              </a:rPr>
              <a:t>Осень 2023 г</a:t>
            </a:r>
            <a:r>
              <a:rPr lang="ru-RU" sz="1700" dirty="0" smtClean="0">
                <a:solidFill>
                  <a:srgbClr val="423D67"/>
                </a:solidFill>
              </a:rPr>
              <a:t>. (внесение сведений по плану-графику )</a:t>
            </a:r>
            <a:endParaRPr lang="ru-RU" sz="1700" dirty="0">
              <a:solidFill>
                <a:srgbClr val="423D67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28712" y="2279279"/>
            <a:ext cx="604287" cy="214486"/>
          </a:xfrm>
          <a:prstGeom prst="triangl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5985" tIns="47992" rIns="95985" bIns="47992" rtlCol="0" anchor="ctr"/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500"/>
          </a:p>
        </p:txBody>
      </p:sp>
      <p:sp>
        <p:nvSpPr>
          <p:cNvPr id="17" name="Прямоугольник 16"/>
          <p:cNvSpPr/>
          <p:nvPr/>
        </p:nvSpPr>
        <p:spPr>
          <a:xfrm>
            <a:off x="276843" y="936643"/>
            <a:ext cx="11617177" cy="327754"/>
          </a:xfrm>
          <a:prstGeom prst="rect">
            <a:avLst/>
          </a:prstGeom>
        </p:spPr>
        <p:txBody>
          <a:bodyPr wrap="square" lIns="95985" tIns="47992" rIns="95985" bIns="47992">
            <a:spAutoFit/>
          </a:bodyPr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rgbClr val="423D67"/>
                </a:solidFill>
              </a:rPr>
              <a:t>ПРИКАЗ </a:t>
            </a:r>
            <a:r>
              <a:rPr lang="ru-RU" sz="1500" b="1" dirty="0">
                <a:solidFill>
                  <a:srgbClr val="423D67"/>
                </a:solidFill>
              </a:rPr>
              <a:t>Рособрнадзора № 660, Минпросвещения России № 306, Минобрнауки России № 448 от 24.04.2023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3612" y="1439610"/>
            <a:ext cx="11670407" cy="5661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75578" rIns="0" bIns="75578" rtlCol="0" anchor="ctr">
            <a:noAutofit/>
          </a:bodyPr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Федеральная служба </a:t>
            </a:r>
            <a:r>
              <a:rPr lang="ru-RU" b="1" dirty="0">
                <a:solidFill>
                  <a:schemeClr val="bg1"/>
                </a:solidFill>
              </a:rPr>
              <a:t>по надзору в сфере образования и </a:t>
            </a:r>
            <a:r>
              <a:rPr lang="ru-RU" b="1" dirty="0" smtClean="0">
                <a:solidFill>
                  <a:schemeClr val="bg1"/>
                </a:solidFill>
              </a:rPr>
              <a:t>науки </a:t>
            </a:r>
            <a:r>
              <a:rPr lang="ru-RU" sz="1600" b="1" dirty="0" smtClean="0">
                <a:solidFill>
                  <a:schemeClr val="bg1"/>
                </a:solidFill>
              </a:rPr>
              <a:t>совместно с органом исполнительной власти, осуществляющими переданные полномочия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6241093" y="5198793"/>
            <a:ext cx="4994295" cy="2205191"/>
          </a:xfrm>
          <a:prstGeom prst="rect">
            <a:avLst/>
          </a:prstGeom>
          <a:noFill/>
        </p:spPr>
        <p:txBody>
          <a:bodyPr wrap="square" lIns="95985" tIns="47992" rIns="95985" bIns="47992" rtlCol="0">
            <a:spAutoFit/>
          </a:bodyPr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423D67"/>
                </a:solidFill>
              </a:rPr>
              <a:t>наличие </a:t>
            </a:r>
            <a:r>
              <a:rPr lang="ru-RU" sz="1700" dirty="0" smtClean="0">
                <a:solidFill>
                  <a:srgbClr val="423D67"/>
                </a:solidFill>
              </a:rPr>
              <a:t>ЭОС (школа/СПО);</a:t>
            </a:r>
            <a:endParaRPr lang="ru-RU" sz="1700" dirty="0">
              <a:solidFill>
                <a:srgbClr val="423D67"/>
              </a:solidFill>
            </a:endParaRPr>
          </a:p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423D67"/>
                </a:solidFill>
              </a:rPr>
              <a:t>участие в </a:t>
            </a:r>
            <a:r>
              <a:rPr lang="ru-RU" sz="1700" dirty="0" smtClean="0">
                <a:solidFill>
                  <a:srgbClr val="423D67"/>
                </a:solidFill>
              </a:rPr>
              <a:t>ВПР (школа/СПО);</a:t>
            </a:r>
            <a:endParaRPr lang="ru-RU" sz="1700" dirty="0">
              <a:solidFill>
                <a:srgbClr val="423D67"/>
              </a:solidFill>
            </a:endParaRPr>
          </a:p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423D67"/>
                </a:solidFill>
              </a:rPr>
              <a:t>результаты </a:t>
            </a:r>
            <a:r>
              <a:rPr lang="ru-RU" sz="1700" dirty="0" smtClean="0">
                <a:solidFill>
                  <a:srgbClr val="423D67"/>
                </a:solidFill>
              </a:rPr>
              <a:t>ГИА (школа);</a:t>
            </a:r>
            <a:endParaRPr lang="ru-RU" sz="1700" dirty="0">
              <a:solidFill>
                <a:srgbClr val="423D67"/>
              </a:solidFill>
            </a:endParaRPr>
          </a:p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423D67"/>
                </a:solidFill>
              </a:rPr>
              <a:t>т</a:t>
            </a:r>
            <a:r>
              <a:rPr lang="ru-RU" sz="1700" dirty="0" smtClean="0">
                <a:solidFill>
                  <a:srgbClr val="423D67"/>
                </a:solidFill>
              </a:rPr>
              <a:t>рудоустройство (СПО);</a:t>
            </a:r>
            <a:endParaRPr lang="ru-RU" sz="1700" dirty="0">
              <a:solidFill>
                <a:srgbClr val="423D67"/>
              </a:solidFill>
            </a:endParaRPr>
          </a:p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423D67"/>
                </a:solidFill>
              </a:rPr>
              <a:t>результаты </a:t>
            </a:r>
            <a:r>
              <a:rPr lang="ru-RU" sz="1700" dirty="0" err="1" smtClean="0">
                <a:solidFill>
                  <a:srgbClr val="423D67"/>
                </a:solidFill>
              </a:rPr>
              <a:t>демоэкзамена</a:t>
            </a:r>
            <a:r>
              <a:rPr lang="ru-RU" sz="1700" dirty="0" smtClean="0">
                <a:solidFill>
                  <a:srgbClr val="423D67"/>
                </a:solidFill>
              </a:rPr>
              <a:t> (СПО).</a:t>
            </a:r>
            <a:endParaRPr lang="ru-RU" sz="1700" dirty="0">
              <a:solidFill>
                <a:srgbClr val="423D67"/>
              </a:solidFill>
            </a:endParaRPr>
          </a:p>
          <a:p>
            <a:endParaRPr lang="ru-RU" sz="1700" dirty="0">
              <a:solidFill>
                <a:srgbClr val="423D67"/>
              </a:solidFill>
            </a:endParaRPr>
          </a:p>
          <a:p>
            <a:endParaRPr lang="ru-RU" sz="1700" dirty="0">
              <a:solidFill>
                <a:srgbClr val="423D67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7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DDD9D6-002B-4BB0-8B9C-87C30C25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7D8B54-145F-4AEA-92A2-CC128E3BF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908ADC0-5E5E-0601-159E-8F9C6FAFA59F}"/>
              </a:ext>
            </a:extLst>
          </p:cNvPr>
          <p:cNvSpPr txBox="1">
            <a:spLocks/>
          </p:cNvSpPr>
          <p:nvPr/>
        </p:nvSpPr>
        <p:spPr>
          <a:xfrm>
            <a:off x="172278" y="137525"/>
            <a:ext cx="1051560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100" baseline="0">
                <a:solidFill>
                  <a:srgbClr val="955A1A"/>
                </a:solidFill>
                <a:latin typeface="Bahnschrift SemiBold Condensed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423D67"/>
                </a:solidFill>
              </a:rPr>
              <a:t>Аккредитационный</a:t>
            </a:r>
            <a:r>
              <a:rPr lang="en-US" sz="2800" b="1" dirty="0" smtClean="0">
                <a:solidFill>
                  <a:srgbClr val="423D67"/>
                </a:solidFill>
              </a:rPr>
              <a:t> </a:t>
            </a:r>
            <a:r>
              <a:rPr lang="ru-RU" sz="2800" b="1" dirty="0" smtClean="0">
                <a:solidFill>
                  <a:srgbClr val="423D67"/>
                </a:solidFill>
              </a:rPr>
              <a:t> мониторинг (школа/</a:t>
            </a:r>
            <a:r>
              <a:rPr lang="ru-RU" sz="2800" b="1" dirty="0" smtClean="0">
                <a:solidFill>
                  <a:srgbClr val="423D67"/>
                </a:solidFill>
              </a:rPr>
              <a:t>СПО</a:t>
            </a:r>
            <a:r>
              <a:rPr lang="ru-RU" sz="2800" b="1" dirty="0" smtClean="0">
                <a:solidFill>
                  <a:srgbClr val="423D67"/>
                </a:solidFill>
              </a:rPr>
              <a:t>) </a:t>
            </a:r>
            <a:endParaRPr lang="ru-RU" sz="2800" b="1" dirty="0">
              <a:solidFill>
                <a:srgbClr val="423D67"/>
              </a:solidFill>
            </a:endParaRPr>
          </a:p>
        </p:txBody>
      </p:sp>
      <p:pic>
        <p:nvPicPr>
          <p:cNvPr id="6" name="Picture 2" descr="C:\Users\andkibir\Desktop\2023-07-04_09-10-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9682"/>
            <a:ext cx="11738326" cy="314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0"/>
          <p:cNvSpPr txBox="1"/>
          <p:nvPr/>
        </p:nvSpPr>
        <p:spPr>
          <a:xfrm>
            <a:off x="8543425" y="1744591"/>
            <a:ext cx="4218166" cy="1174139"/>
          </a:xfrm>
          <a:prstGeom prst="rect">
            <a:avLst/>
          </a:prstGeom>
          <a:noFill/>
        </p:spPr>
        <p:txBody>
          <a:bodyPr wrap="square" lIns="95985" tIns="47992" rIns="95985" bIns="47992" rtlCol="0">
            <a:spAutoFit/>
          </a:bodyPr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423D67"/>
                </a:solidFill>
              </a:rPr>
              <a:t>наличие </a:t>
            </a:r>
            <a:r>
              <a:rPr lang="ru-RU" sz="1400" dirty="0" smtClean="0">
                <a:solidFill>
                  <a:srgbClr val="423D67"/>
                </a:solidFill>
              </a:rPr>
              <a:t>ЭОС (школа/СПО);</a:t>
            </a:r>
            <a:endParaRPr lang="ru-RU" sz="1400" dirty="0">
              <a:solidFill>
                <a:srgbClr val="423D67"/>
              </a:solidFill>
            </a:endParaRPr>
          </a:p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423D67"/>
                </a:solidFill>
              </a:rPr>
              <a:t>участие в </a:t>
            </a:r>
            <a:r>
              <a:rPr lang="ru-RU" sz="1400" dirty="0" smtClean="0">
                <a:solidFill>
                  <a:srgbClr val="423D67"/>
                </a:solidFill>
              </a:rPr>
              <a:t>ВПР (школа/СПО);</a:t>
            </a:r>
            <a:endParaRPr lang="ru-RU" sz="1400" dirty="0">
              <a:solidFill>
                <a:srgbClr val="423D67"/>
              </a:solidFill>
            </a:endParaRPr>
          </a:p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423D67"/>
                </a:solidFill>
              </a:rPr>
              <a:t>результаты </a:t>
            </a:r>
            <a:r>
              <a:rPr lang="ru-RU" sz="1400" dirty="0" smtClean="0">
                <a:solidFill>
                  <a:srgbClr val="423D67"/>
                </a:solidFill>
              </a:rPr>
              <a:t>ГИА (школа);</a:t>
            </a:r>
            <a:endParaRPr lang="ru-RU" sz="1400" dirty="0">
              <a:solidFill>
                <a:srgbClr val="423D67"/>
              </a:solidFill>
            </a:endParaRPr>
          </a:p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423D67"/>
                </a:solidFill>
              </a:rPr>
              <a:t>т</a:t>
            </a:r>
            <a:r>
              <a:rPr lang="ru-RU" sz="1400" dirty="0" smtClean="0">
                <a:solidFill>
                  <a:srgbClr val="423D67"/>
                </a:solidFill>
              </a:rPr>
              <a:t>рудоустройство (СПО);</a:t>
            </a:r>
            <a:endParaRPr lang="ru-RU" sz="1400" dirty="0">
              <a:solidFill>
                <a:srgbClr val="423D67"/>
              </a:solidFill>
            </a:endParaRPr>
          </a:p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423D67"/>
                </a:solidFill>
              </a:rPr>
              <a:t>результаты </a:t>
            </a:r>
            <a:r>
              <a:rPr lang="ru-RU" sz="1400" dirty="0" err="1" smtClean="0">
                <a:solidFill>
                  <a:srgbClr val="423D67"/>
                </a:solidFill>
              </a:rPr>
              <a:t>демоэкзамена</a:t>
            </a:r>
            <a:r>
              <a:rPr lang="ru-RU" sz="1400" dirty="0" smtClean="0">
                <a:solidFill>
                  <a:srgbClr val="423D67"/>
                </a:solidFill>
              </a:rPr>
              <a:t> (СПО).</a:t>
            </a:r>
            <a:endParaRPr lang="ru-RU" sz="1400" dirty="0">
              <a:solidFill>
                <a:srgbClr val="423D67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75477" y="1111348"/>
            <a:ext cx="5586114" cy="2354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700" dirty="0">
                <a:solidFill>
                  <a:srgbClr val="423D67"/>
                </a:solidFill>
              </a:rPr>
              <a:t>Предзагрузка данных по 5 показателям Школа/СПО: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52671" y="2989107"/>
            <a:ext cx="5008920" cy="470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1700" b="1" dirty="0" smtClean="0">
                <a:solidFill>
                  <a:srgbClr val="FF0000"/>
                </a:solidFill>
              </a:rPr>
              <a:t>Редактирование </a:t>
            </a:r>
          </a:p>
          <a:p>
            <a:pPr algn="ctr">
              <a:lnSpc>
                <a:spcPct val="90000"/>
              </a:lnSpc>
            </a:pPr>
            <a:r>
              <a:rPr lang="ru-RU" sz="1700" b="1" dirty="0" smtClean="0">
                <a:solidFill>
                  <a:srgbClr val="FF0000"/>
                </a:solidFill>
              </a:rPr>
              <a:t>только через поле «Комментарий»</a:t>
            </a:r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3049" y="1111349"/>
            <a:ext cx="5586114" cy="2354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700" dirty="0" smtClean="0">
                <a:solidFill>
                  <a:srgbClr val="423D67"/>
                </a:solidFill>
              </a:rPr>
              <a:t>Данные, заполняемые ОО:</a:t>
            </a:r>
            <a:endParaRPr lang="ru-RU" sz="1700" dirty="0">
              <a:solidFill>
                <a:srgbClr val="423D67"/>
              </a:solidFill>
            </a:endParaRPr>
          </a:p>
        </p:txBody>
      </p:sp>
      <p:sp>
        <p:nvSpPr>
          <p:cNvPr id="11" name="TextBox 25"/>
          <p:cNvSpPr txBox="1"/>
          <p:nvPr/>
        </p:nvSpPr>
        <p:spPr>
          <a:xfrm>
            <a:off x="119806" y="1627187"/>
            <a:ext cx="8548068" cy="1820470"/>
          </a:xfrm>
          <a:prstGeom prst="rect">
            <a:avLst/>
          </a:prstGeom>
          <a:noFill/>
        </p:spPr>
        <p:txBody>
          <a:bodyPr wrap="square" lIns="95985" tIns="47992" rIns="95985" bIns="47992" rtlCol="0">
            <a:spAutoFit/>
          </a:bodyPr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423D67"/>
                </a:solidFill>
              </a:rPr>
              <a:t>Доля </a:t>
            </a:r>
            <a:r>
              <a:rPr lang="ru-RU" sz="1400" dirty="0" err="1" smtClean="0">
                <a:solidFill>
                  <a:srgbClr val="423D67"/>
                </a:solidFill>
              </a:rPr>
              <a:t>педработников</a:t>
            </a:r>
            <a:r>
              <a:rPr lang="ru-RU" sz="1400" dirty="0">
                <a:solidFill>
                  <a:srgbClr val="423D67"/>
                </a:solidFill>
              </a:rPr>
              <a:t>, имеющих первую или высшую квалификационные категории </a:t>
            </a:r>
            <a:endParaRPr lang="ru-RU" sz="1400" dirty="0" smtClean="0">
              <a:solidFill>
                <a:srgbClr val="423D67"/>
              </a:solidFill>
            </a:endParaRPr>
          </a:p>
          <a:p>
            <a:pPr indent="265113"/>
            <a:r>
              <a:rPr lang="ru-RU" sz="1400" dirty="0" smtClean="0">
                <a:solidFill>
                  <a:srgbClr val="423D67"/>
                </a:solidFill>
              </a:rPr>
              <a:t>(</a:t>
            </a:r>
            <a:r>
              <a:rPr lang="ru-RU" sz="1400" dirty="0">
                <a:solidFill>
                  <a:srgbClr val="423D67"/>
                </a:solidFill>
              </a:rPr>
              <a:t>уч. звание, уч. степень</a:t>
            </a:r>
            <a:r>
              <a:rPr lang="ru-RU" sz="1400" dirty="0" smtClean="0">
                <a:solidFill>
                  <a:srgbClr val="423D67"/>
                </a:solidFill>
              </a:rPr>
              <a:t>) (школа);</a:t>
            </a:r>
            <a:endParaRPr lang="ru-RU" sz="1400" dirty="0">
              <a:solidFill>
                <a:srgbClr val="423D67"/>
              </a:solidFill>
            </a:endParaRPr>
          </a:p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423D67"/>
                </a:solidFill>
              </a:rPr>
              <a:t>Доля </a:t>
            </a:r>
            <a:r>
              <a:rPr lang="ru-RU" sz="1400" dirty="0" err="1" smtClean="0">
                <a:solidFill>
                  <a:srgbClr val="423D67"/>
                </a:solidFill>
              </a:rPr>
              <a:t>педработников</a:t>
            </a:r>
            <a:r>
              <a:rPr lang="ru-RU" sz="1400" dirty="0">
                <a:solidFill>
                  <a:srgbClr val="423D67"/>
                </a:solidFill>
              </a:rPr>
              <a:t>, прошедших повышение квалификации по профилю </a:t>
            </a:r>
            <a:r>
              <a:rPr lang="ru-RU" sz="1400" dirty="0" smtClean="0">
                <a:solidFill>
                  <a:srgbClr val="423D67"/>
                </a:solidFill>
              </a:rPr>
              <a:t>педагогической деятельности </a:t>
            </a:r>
            <a:r>
              <a:rPr lang="ru-RU" sz="1400" dirty="0">
                <a:solidFill>
                  <a:srgbClr val="423D67"/>
                </a:solidFill>
              </a:rPr>
              <a:t>за последние 3 года </a:t>
            </a:r>
            <a:r>
              <a:rPr lang="ru-RU" sz="1400" dirty="0" smtClean="0">
                <a:solidFill>
                  <a:srgbClr val="423D67"/>
                </a:solidFill>
              </a:rPr>
              <a:t>(школа);</a:t>
            </a:r>
            <a:endParaRPr lang="ru-RU" sz="1400" dirty="0">
              <a:solidFill>
                <a:srgbClr val="423D67"/>
              </a:solidFill>
            </a:endParaRPr>
          </a:p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423D67"/>
                </a:solidFill>
              </a:rPr>
              <a:t>Доля </a:t>
            </a:r>
            <a:r>
              <a:rPr lang="ru-RU" sz="1400" dirty="0" err="1" smtClean="0">
                <a:solidFill>
                  <a:srgbClr val="423D67"/>
                </a:solidFill>
              </a:rPr>
              <a:t>педработников</a:t>
            </a:r>
            <a:r>
              <a:rPr lang="ru-RU" sz="1400" dirty="0">
                <a:solidFill>
                  <a:srgbClr val="423D67"/>
                </a:solidFill>
              </a:rPr>
              <a:t>, обеспечивающих освоение </a:t>
            </a:r>
            <a:r>
              <a:rPr lang="ru-RU" sz="1400" dirty="0" err="1" smtClean="0">
                <a:solidFill>
                  <a:srgbClr val="423D67"/>
                </a:solidFill>
              </a:rPr>
              <a:t>профмодулей</a:t>
            </a:r>
            <a:r>
              <a:rPr lang="ru-RU" sz="1400" dirty="0" smtClean="0">
                <a:solidFill>
                  <a:srgbClr val="423D67"/>
                </a:solidFill>
              </a:rPr>
              <a:t> ОП СПО;</a:t>
            </a:r>
          </a:p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423D67"/>
                </a:solidFill>
              </a:rPr>
              <a:t>Доля </a:t>
            </a:r>
            <a:r>
              <a:rPr lang="ru-RU" sz="1400" dirty="0" err="1" smtClean="0">
                <a:solidFill>
                  <a:srgbClr val="423D67"/>
                </a:solidFill>
              </a:rPr>
              <a:t>педработников</a:t>
            </a:r>
            <a:r>
              <a:rPr lang="ru-RU" sz="1400" dirty="0">
                <a:solidFill>
                  <a:srgbClr val="423D67"/>
                </a:solidFill>
              </a:rPr>
              <a:t>, имеющих первую или высшую </a:t>
            </a:r>
            <a:r>
              <a:rPr lang="ru-RU" sz="1400" dirty="0" smtClean="0">
                <a:solidFill>
                  <a:srgbClr val="423D67"/>
                </a:solidFill>
              </a:rPr>
              <a:t>квалификационные </a:t>
            </a:r>
            <a:r>
              <a:rPr lang="ru-RU" sz="1400" dirty="0">
                <a:solidFill>
                  <a:srgbClr val="423D67"/>
                </a:solidFill>
              </a:rPr>
              <a:t>категории </a:t>
            </a:r>
            <a:endParaRPr lang="ru-RU" sz="1400" dirty="0" smtClean="0">
              <a:solidFill>
                <a:srgbClr val="423D67"/>
              </a:solidFill>
            </a:endParaRPr>
          </a:p>
          <a:p>
            <a:pPr indent="265113"/>
            <a:r>
              <a:rPr lang="ru-RU" sz="1400" dirty="0" smtClean="0">
                <a:solidFill>
                  <a:srgbClr val="423D67"/>
                </a:solidFill>
              </a:rPr>
              <a:t>(</a:t>
            </a:r>
            <a:r>
              <a:rPr lang="ru-RU" sz="1400" dirty="0">
                <a:solidFill>
                  <a:srgbClr val="423D67"/>
                </a:solidFill>
              </a:rPr>
              <a:t>уч. звание, уч. степень)(СПО</a:t>
            </a:r>
            <a:r>
              <a:rPr lang="ru-RU" sz="1400" dirty="0" smtClean="0">
                <a:solidFill>
                  <a:srgbClr val="423D67"/>
                </a:solidFill>
              </a:rPr>
              <a:t>);</a:t>
            </a:r>
          </a:p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423D67"/>
                </a:solidFill>
              </a:rPr>
              <a:t>Наличие внутренней системы оценки качества </a:t>
            </a:r>
            <a:r>
              <a:rPr lang="ru-RU" sz="1400" dirty="0" smtClean="0">
                <a:solidFill>
                  <a:srgbClr val="423D67"/>
                </a:solidFill>
              </a:rPr>
              <a:t>образования.</a:t>
            </a:r>
            <a:endParaRPr lang="ru-RU" sz="1400" dirty="0">
              <a:solidFill>
                <a:srgbClr val="423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 bwMode="auto">
          <a:xfrm>
            <a:off x="548640" y="100536"/>
            <a:ext cx="10090673" cy="777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2017" rIns="0" bIns="72017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700" b="1" spc="-1" dirty="0" smtClean="0">
                <a:solidFill>
                  <a:srgbClr val="FFFFFF"/>
                </a:solidFill>
                <a:latin typeface="Arial"/>
                <a:ea typeface="DejaVu Sans"/>
              </a:rPr>
              <a:t>Официальный сайт как источник информации для аккредитационных показателей</a:t>
            </a:r>
            <a:endParaRPr lang="ru-RU" sz="1700" spc="-1" dirty="0">
              <a:latin typeface="Arial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777583"/>
              </p:ext>
            </p:extLst>
          </p:nvPr>
        </p:nvGraphicFramePr>
        <p:xfrm>
          <a:off x="137160" y="984738"/>
          <a:ext cx="11902439" cy="5623153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5952141"/>
                <a:gridCol w="1939705"/>
                <a:gridCol w="4010593"/>
              </a:tblGrid>
              <a:tr h="260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Показатели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70" marR="24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Типы образовательных организаций 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70" marR="24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Примечание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70" marR="24570" marT="0" marB="0"/>
                </a:tc>
              </a:tr>
              <a:tr h="945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электронной информационно-образовательной среды 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70" marR="24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общеобразовательные организации и 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профессиональные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70" marR="24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 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компонентам электронной информационно-образовательной среды подтверждается ссылками на соответствующие разделы официального сайта организации общего образования в сети "Интернет", функционирующими в период проведения аккредитационного мониторинга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70" marR="24570" marT="0" marB="0"/>
                </a:tc>
              </a:tr>
              <a:tr h="408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педагогических работников, имеющих первую или высшую квалификационные категории, ученое звание и (или) ученую степень и (или) лиц, приравненных к ним, в общей численности педагогических работников, участвующих в реализации образовательной программы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70" marR="24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общеобразовательные организации и профессиональные организации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70" marR="24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70" marR="24570" marT="0" marB="0"/>
                </a:tc>
              </a:tr>
              <a:tr h="693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педагогических работников, прошедших повышение квалификации по профилю педагогической деятельности за последние 3 года, в общем числе педагогических работников, участвующих в реализации основной образовательной программы общего образования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70" marR="24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общеобразовательные организации и профессиональные организации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70" marR="24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70" marR="24570" marT="0" marB="0"/>
                </a:tc>
              </a:tr>
              <a:tr h="1175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педагогических работников, обеспечивающих освоение обучающимися профессиональных модулей образовательной программы среднего профессионального образования, имеющих опыт деятельности не менее одного года в организациях, направление деятельности которых соответствует области профессиональной деятельности, в общей численности педагогических работников, участвующих в реализации профессиональных модулей соответствующей образовательной программы среднего профессионального образования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70" marR="24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профессиональные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70" marR="24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70" marR="24570" marT="0" marB="0"/>
                </a:tc>
              </a:tr>
              <a:tr h="656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внутренней системы оценки качества образования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70" marR="24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профессиональные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70" marR="24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о самообследовании профессиональной организации или иные документы, подтверждающие привлечение к проведению регулярной внутренней оценки качества образовательной программы работодателей и их объединения, иных юридических и (или) физических лиц, включая педагогических работников профессиональной организации и обучающихся по образовательной программе среднего профессионального образования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70" marR="24570" marT="0" marB="0"/>
                </a:tc>
              </a:tr>
              <a:tr h="60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выпускников, трудоустроившихся в течение календарного года, следующего за годом выпуска, в общей численности выпускников по образовательной программе среднего профессионального образования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70" marR="2457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профессиональные организации</a:t>
                      </a:r>
                      <a:endParaRPr lang="ru-RU" sz="105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70" marR="24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70" marR="2457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0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DDD9D6-002B-4BB0-8B9C-87C30C25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7D8B54-145F-4AEA-92A2-CC128E3BF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5" y="-8311"/>
            <a:ext cx="12192000" cy="685714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908ADC0-5E5E-0601-159E-8F9C6FAFA59F}"/>
              </a:ext>
            </a:extLst>
          </p:cNvPr>
          <p:cNvSpPr txBox="1">
            <a:spLocks/>
          </p:cNvSpPr>
          <p:nvPr/>
        </p:nvSpPr>
        <p:spPr>
          <a:xfrm>
            <a:off x="172278" y="166100"/>
            <a:ext cx="1051560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100" baseline="0">
                <a:solidFill>
                  <a:srgbClr val="955A1A"/>
                </a:solidFill>
                <a:latin typeface="Bahnschrift SemiBold Condensed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800" smtClean="0">
                <a:solidFill>
                  <a:srgbClr val="707070"/>
                </a:solidFill>
                <a:latin typeface="Helvetica Neue"/>
                <a:cs typeface="Arial" pitchFamily="34" charset="0"/>
              </a:rPr>
              <a:t>Процедура аккредитационного мониторинга будет включать следующие этапы:</a:t>
            </a:r>
            <a:r>
              <a:rPr lang="ru-RU" sz="400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smtClean="0"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423D67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698248"/>
              </p:ext>
            </p:extLst>
          </p:nvPr>
        </p:nvGraphicFramePr>
        <p:xfrm>
          <a:off x="0" y="715725"/>
          <a:ext cx="6363118" cy="616533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1886"/>
                <a:gridCol w="3476729"/>
                <a:gridCol w="2494503"/>
              </a:tblGrid>
              <a:tr h="55646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Этап</a:t>
                      </a:r>
                      <a:endParaRPr lang="ru-RU" sz="1300" dirty="0">
                        <a:solidFill>
                          <a:srgbClr val="707070"/>
                        </a:solidFill>
                        <a:effectLst/>
                      </a:endParaRPr>
                    </a:p>
                  </a:txBody>
                  <a:tcPr marL="33679" marR="33679" marT="33679" marB="336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Описание этапа</a:t>
                      </a:r>
                      <a:endParaRPr lang="ru-RU" sz="1300" dirty="0">
                        <a:solidFill>
                          <a:srgbClr val="707070"/>
                        </a:solidFill>
                        <a:effectLst/>
                      </a:endParaRPr>
                    </a:p>
                  </a:txBody>
                  <a:tcPr marL="33679" marR="33679" marT="33679" marB="336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Сроки проведения</a:t>
                      </a:r>
                      <a:endParaRPr lang="ru-RU" sz="1300" dirty="0">
                        <a:solidFill>
                          <a:srgbClr val="707070"/>
                        </a:solidFill>
                        <a:effectLst/>
                      </a:endParaRPr>
                    </a:p>
                  </a:txBody>
                  <a:tcPr marL="33679" marR="33679" marT="33679" marB="33679" anchor="ctr"/>
                </a:tc>
              </a:tr>
              <a:tr h="86503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1</a:t>
                      </a:r>
                    </a:p>
                  </a:txBody>
                  <a:tcPr marL="33679" marR="33679" marT="33679" marB="3367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effectLst/>
                        </a:rPr>
                        <a:t>Сбор информации</a:t>
                      </a:r>
                    </a:p>
                  </a:txBody>
                  <a:tcPr marL="33679" marR="33679" marT="33679" marB="3367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effectLst/>
                        </a:rPr>
                        <a:t>с 1 сентября по 1 декабря года проведения </a:t>
                      </a:r>
                      <a:r>
                        <a:rPr lang="ru-RU" sz="1300" dirty="0" smtClean="0">
                          <a:effectLst/>
                        </a:rPr>
                        <a:t>мониторинга</a:t>
                      </a:r>
                    </a:p>
                    <a:p>
                      <a:pPr marL="299952" indent="-299952">
                        <a:lnSpc>
                          <a:spcPct val="9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300" kern="1200" dirty="0" smtClean="0">
                          <a:effectLst/>
                        </a:rPr>
                        <a:t>Калининградская область  с 23.10.2023 по 05.11.2023</a:t>
                      </a:r>
                      <a:endParaRPr lang="ru-RU" sz="13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79" marR="33679" marT="33679" marB="33679" anchor="ctr"/>
                </a:tc>
              </a:tr>
              <a:tr h="598188"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effectLst/>
                        </a:rPr>
                        <a:t>2</a:t>
                      </a:r>
                    </a:p>
                  </a:txBody>
                  <a:tcPr marL="33679" marR="33679" marT="33679" marB="3367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</a:rPr>
                        <a:t>Обработка, обобщение и анализ информации</a:t>
                      </a:r>
                      <a:endParaRPr lang="ru-RU" sz="1300" dirty="0">
                        <a:effectLst/>
                      </a:endParaRPr>
                    </a:p>
                  </a:txBody>
                  <a:tcPr marL="33679" marR="33679" marT="33679" marB="3367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</a:rPr>
                        <a:t>до 25 января года, следующего за отчетным</a:t>
                      </a:r>
                      <a:endParaRPr lang="ru-RU" sz="1300" dirty="0">
                        <a:effectLst/>
                      </a:endParaRPr>
                    </a:p>
                  </a:txBody>
                  <a:tcPr marL="33679" marR="33679" marT="33679" marB="33679" anchor="ctr"/>
                </a:tc>
              </a:tr>
              <a:tr h="698224"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effectLst/>
                        </a:rPr>
                        <a:t>3</a:t>
                      </a:r>
                    </a:p>
                  </a:txBody>
                  <a:tcPr marL="33679" marR="33679" marT="33679" marB="3367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</a:rPr>
                        <a:t>Подготовка Итогового отчета</a:t>
                      </a:r>
                      <a:endParaRPr lang="ru-RU" sz="1300" dirty="0">
                        <a:effectLst/>
                      </a:endParaRPr>
                    </a:p>
                  </a:txBody>
                  <a:tcPr marL="33679" marR="33679" marT="33679" marB="3367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</a:rPr>
                        <a:t>до 15 марта года, следующего за отчетным годом</a:t>
                      </a:r>
                      <a:endParaRPr lang="ru-RU" sz="1300" dirty="0">
                        <a:effectLst/>
                      </a:endParaRPr>
                    </a:p>
                  </a:txBody>
                  <a:tcPr marL="33679" marR="33679" marT="33679" marB="33679" anchor="ctr"/>
                </a:tc>
              </a:tr>
              <a:tr h="1295003"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effectLst/>
                        </a:rPr>
                        <a:t>4</a:t>
                      </a:r>
                    </a:p>
                  </a:txBody>
                  <a:tcPr marL="33679" marR="33679" marT="33679" marB="3367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effectLst/>
                        </a:rPr>
                        <a:t>Направление Федеральной службой по надзору в сфере образования и науки подготовленного Итогового отчета в Министерство просвещения Российской Федерации и Министерство науки и высшего образования Российской Федерации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79" marR="33679" marT="33679" marB="3367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effectLst/>
                        </a:rPr>
                        <a:t>до 20 марта года, следующего за отчетным годом</a:t>
                      </a:r>
                    </a:p>
                  </a:txBody>
                  <a:tcPr marL="33679" marR="33679" marT="33679" marB="33679" anchor="ctr"/>
                </a:tc>
              </a:tr>
              <a:tr h="698224"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effectLst/>
                        </a:rPr>
                        <a:t>5</a:t>
                      </a:r>
                    </a:p>
                  </a:txBody>
                  <a:tcPr marL="33679" marR="33679" marT="33679" marB="3367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effectLst/>
                        </a:rPr>
                        <a:t>Подготовка на основании итогового отчета рекомендаций по повышению качества образования и направление их в организации</a:t>
                      </a:r>
                    </a:p>
                  </a:txBody>
                  <a:tcPr marL="33679" marR="33679" marT="33679" marB="3367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effectLst/>
                        </a:rPr>
                        <a:t>до 1 мая года, следующего за отчетным годом</a:t>
                      </a:r>
                    </a:p>
                  </a:txBody>
                  <a:tcPr marL="33679" marR="33679" marT="33679" marB="33679" anchor="ctr"/>
                </a:tc>
              </a:tr>
              <a:tr h="14311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6</a:t>
                      </a:r>
                    </a:p>
                  </a:txBody>
                  <a:tcPr marL="33679" marR="33679" marT="33679" marB="3367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effectLst/>
                        </a:rPr>
                        <a:t>Размещение итогового отчета на официальных сайтах Федеральной службы по надзору в сфере образования и науки, Министерства просвещения Российской Федерации и Министерства науки и высшего образования Российской Федерации в сети "Интернет"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79" marR="33679" marT="33679" marB="3367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effectLst/>
                        </a:rPr>
                        <a:t>до 1 июня года, следующего за отчетным годом</a:t>
                      </a:r>
                    </a:p>
                  </a:txBody>
                  <a:tcPr marL="33679" marR="33679" marT="33679" marB="33679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46951" y="2562475"/>
            <a:ext cx="22870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Письмо Рособрнадзора 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от 06.09.2023 №03-148</a:t>
            </a:r>
            <a:endParaRPr lang="ru-RU" sz="1400" i="1" dirty="0">
              <a:solidFill>
                <a:srgbClr val="423D67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 t="13106" r="29619" b="4609"/>
          <a:stretch/>
        </p:blipFill>
        <p:spPr bwMode="auto">
          <a:xfrm>
            <a:off x="8784815" y="743576"/>
            <a:ext cx="1809286" cy="185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426811" y="828882"/>
            <a:ext cx="17566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Письма  МО КО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 от 07.09.2023 №11125, 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от 23.09.2023 №11301,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от 13.09.2023 №11414</a:t>
            </a:r>
            <a:endParaRPr lang="ru-RU" sz="1400" i="1" dirty="0">
              <a:solidFill>
                <a:srgbClr val="423D6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5" t="18895" r="27238" b="9029"/>
          <a:stretch/>
        </p:blipFill>
        <p:spPr bwMode="auto">
          <a:xfrm>
            <a:off x="6574696" y="703384"/>
            <a:ext cx="1851230" cy="185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98591" y="3085695"/>
            <a:ext cx="3188504" cy="11715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85" tIns="47992" rIns="95985" bIns="47992" rtlCol="0" anchor="ctr"/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Любая публикация информации о предварительных результатах аккредитационного мониторинга/формирование рейтингов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9877864" y="3524844"/>
            <a:ext cx="361281" cy="293219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5" tIns="47992" rIns="95985" bIns="47992" rtlCol="0" anchor="ctr"/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TextBox 8"/>
          <p:cNvSpPr txBox="1"/>
          <p:nvPr/>
        </p:nvSpPr>
        <p:spPr>
          <a:xfrm>
            <a:off x="10335692" y="3072711"/>
            <a:ext cx="158607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58079"/>
            <a:r>
              <a:rPr lang="ru-RU" sz="1700" b="1" dirty="0">
                <a:solidFill>
                  <a:srgbClr val="423D67"/>
                </a:solidFill>
              </a:rPr>
              <a:t>персональная ответственность руководителя </a:t>
            </a:r>
            <a:r>
              <a:rPr lang="ru-RU" sz="1700" b="1" dirty="0" smtClean="0">
                <a:solidFill>
                  <a:srgbClr val="423D67"/>
                </a:solidFill>
              </a:rPr>
              <a:t>ОИВ, МОУ, ОО</a:t>
            </a:r>
            <a:endParaRPr lang="ru-RU" sz="1700" b="1" dirty="0">
              <a:solidFill>
                <a:srgbClr val="423D67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620915" y="3085695"/>
            <a:ext cx="3166180" cy="11715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598590" y="3085695"/>
            <a:ext cx="3188505" cy="11602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446950" y="4398949"/>
            <a:ext cx="566612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952" indent="-299952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423D67"/>
                </a:solidFill>
              </a:rPr>
              <a:t>контроль за внесением данных ОО в ИС ГА –</a:t>
            </a:r>
            <a:br>
              <a:rPr lang="ru-RU" dirty="0">
                <a:solidFill>
                  <a:srgbClr val="423D67"/>
                </a:solidFill>
              </a:rPr>
            </a:br>
            <a:r>
              <a:rPr lang="ru-RU" i="1" dirty="0">
                <a:solidFill>
                  <a:srgbClr val="423D67"/>
                </a:solidFill>
              </a:rPr>
              <a:t>региональный </a:t>
            </a:r>
            <a:r>
              <a:rPr lang="ru-RU" i="1" dirty="0" smtClean="0">
                <a:solidFill>
                  <a:srgbClr val="423D67"/>
                </a:solidFill>
              </a:rPr>
              <a:t>координатор, муниципальный координатор</a:t>
            </a:r>
            <a:endParaRPr lang="ru-RU" i="1" dirty="0">
              <a:solidFill>
                <a:srgbClr val="423D67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51192" y="5480339"/>
            <a:ext cx="5470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соответствии с приказом Министерства образования Калининградской области 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11.09.2023 №1382/1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региональным координатором назначена Конева Наталья Александровна, начальник отдела лицензирования, государственной аккредитации, подтверждения документов об образовании и (или) квалификации Департамента осуществления переданных полномочий Российской федерации в сфере образования Министерства образования Калининградской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908ADC0-5E5E-0601-159E-8F9C6FAFA59F}"/>
              </a:ext>
            </a:extLst>
          </p:cNvPr>
          <p:cNvSpPr txBox="1">
            <a:spLocks/>
          </p:cNvSpPr>
          <p:nvPr/>
        </p:nvSpPr>
        <p:spPr>
          <a:xfrm>
            <a:off x="172278" y="137525"/>
            <a:ext cx="11162472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100" baseline="0">
                <a:solidFill>
                  <a:srgbClr val="955A1A"/>
                </a:solidFill>
                <a:latin typeface="Bahnschrift SemiBold Condensed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800" b="1" kern="0" dirty="0" smtClean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</a:t>
            </a:r>
            <a:r>
              <a:rPr lang="en-US" sz="2800" b="1" kern="0" dirty="0" smtClean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0" dirty="0" smtClean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аккредитационного мониторинга</a:t>
            </a:r>
            <a:endParaRPr lang="ru-RU" sz="2800" b="1" dirty="0">
              <a:solidFill>
                <a:srgbClr val="423D67"/>
              </a:solidFill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3456633" y="3353837"/>
            <a:ext cx="739736" cy="490984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Двойная стрелка влево/вправо 5"/>
          <p:cNvSpPr/>
          <p:nvPr/>
        </p:nvSpPr>
        <p:spPr>
          <a:xfrm rot="2271851">
            <a:off x="5514815" y="5703477"/>
            <a:ext cx="609271" cy="233465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58819" y="1124263"/>
            <a:ext cx="3197814" cy="4416998"/>
            <a:chOff x="95250" y="2371724"/>
            <a:chExt cx="3543300" cy="3752556"/>
          </a:xfrm>
          <a:solidFill>
            <a:srgbClr val="CDCDEB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8" name="Прямая соединительная линия 7"/>
            <p:cNvSpPr/>
            <p:nvPr/>
          </p:nvSpPr>
          <p:spPr>
            <a:xfrm>
              <a:off x="95250" y="2371724"/>
              <a:ext cx="3543300" cy="0"/>
            </a:xfrm>
            <a:prstGeom prst="line">
              <a:avLst/>
            </a:prstGeom>
            <a:grpFill/>
            <a:ln>
              <a:solidFill>
                <a:srgbClr val="54BFFA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95250" y="2371724"/>
              <a:ext cx="708660" cy="3752556"/>
            </a:xfrm>
            <a:custGeom>
              <a:avLst/>
              <a:gdLst>
                <a:gd name="connsiteX0" fmla="*/ 0 w 708660"/>
                <a:gd name="connsiteY0" fmla="*/ 0 h 4324350"/>
                <a:gd name="connsiteX1" fmla="*/ 708660 w 708660"/>
                <a:gd name="connsiteY1" fmla="*/ 0 h 4324350"/>
                <a:gd name="connsiteX2" fmla="*/ 708660 w 708660"/>
                <a:gd name="connsiteY2" fmla="*/ 4324350 h 4324350"/>
                <a:gd name="connsiteX3" fmla="*/ 0 w 708660"/>
                <a:gd name="connsiteY3" fmla="*/ 4324350 h 4324350"/>
                <a:gd name="connsiteX4" fmla="*/ 0 w 708660"/>
                <a:gd name="connsiteY4" fmla="*/ 0 h 432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660" h="4324350">
                  <a:moveTo>
                    <a:pt x="0" y="0"/>
                  </a:moveTo>
                  <a:lnTo>
                    <a:pt x="708660" y="0"/>
                  </a:lnTo>
                  <a:lnTo>
                    <a:pt x="708660" y="4324350"/>
                  </a:lnTo>
                  <a:lnTo>
                    <a:pt x="0" y="4324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54BFFA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76200" tIns="76200" rIns="76200" bIns="76200" numCol="1" spcCol="1270" anchor="t" anchorCtr="0">
              <a:noAutofit/>
            </a:bodyPr>
            <a:lstStyle>
              <a:defPPr>
                <a:defRPr lang="ru-RU"/>
              </a:defPPr>
              <a:lvl1pPr marL="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671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342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0127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6835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3548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0252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196959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3673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err="1" smtClean="0">
                  <a:solidFill>
                    <a:srgbClr val="423D67"/>
                  </a:solidFill>
                </a:rPr>
                <a:t>Рособрнадзор</a:t>
              </a:r>
              <a:endParaRPr lang="ru-RU" sz="2000" kern="1200" dirty="0">
                <a:solidFill>
                  <a:srgbClr val="423D67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857059" y="2439291"/>
              <a:ext cx="2781490" cy="1351359"/>
            </a:xfrm>
            <a:custGeom>
              <a:avLst/>
              <a:gdLst>
                <a:gd name="connsiteX0" fmla="*/ 0 w 2781490"/>
                <a:gd name="connsiteY0" fmla="*/ 0 h 1351359"/>
                <a:gd name="connsiteX1" fmla="*/ 2781490 w 2781490"/>
                <a:gd name="connsiteY1" fmla="*/ 0 h 1351359"/>
                <a:gd name="connsiteX2" fmla="*/ 2781490 w 2781490"/>
                <a:gd name="connsiteY2" fmla="*/ 1351359 h 1351359"/>
                <a:gd name="connsiteX3" fmla="*/ 0 w 2781490"/>
                <a:gd name="connsiteY3" fmla="*/ 1351359 h 1351359"/>
                <a:gd name="connsiteX4" fmla="*/ 0 w 2781490"/>
                <a:gd name="connsiteY4" fmla="*/ 0 h 135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490" h="1351359">
                  <a:moveTo>
                    <a:pt x="0" y="0"/>
                  </a:moveTo>
                  <a:lnTo>
                    <a:pt x="2781490" y="0"/>
                  </a:lnTo>
                  <a:lnTo>
                    <a:pt x="2781490" y="1351359"/>
                  </a:lnTo>
                  <a:lnTo>
                    <a:pt x="0" y="1351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54BFFA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>
              <a:defPPr>
                <a:defRPr lang="ru-RU"/>
              </a:defPPr>
              <a:lvl1pPr marL="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671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342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0127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6835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3548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0252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196959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3673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rgbClr val="423D67"/>
                  </a:solidFill>
                </a:rPr>
                <a:t>Консультирование РЕГИОНАЛЬНОГО координатора по вопросам мониторинга</a:t>
              </a:r>
              <a:endParaRPr lang="ru-RU" kern="1200" dirty="0">
                <a:solidFill>
                  <a:srgbClr val="423D67"/>
                </a:solidFill>
              </a:endParaRPr>
            </a:p>
          </p:txBody>
        </p:sp>
        <p:sp>
          <p:nvSpPr>
            <p:cNvPr id="11" name="Прямая соединительная линия 10"/>
            <p:cNvSpPr/>
            <p:nvPr/>
          </p:nvSpPr>
          <p:spPr>
            <a:xfrm>
              <a:off x="803910" y="3790651"/>
              <a:ext cx="2834640" cy="0"/>
            </a:xfrm>
            <a:prstGeom prst="line">
              <a:avLst/>
            </a:prstGeom>
            <a:grpFill/>
            <a:ln>
              <a:solidFill>
                <a:srgbClr val="54BFFA"/>
              </a:solidFill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57059" y="3811543"/>
              <a:ext cx="2781491" cy="1161456"/>
            </a:xfrm>
            <a:custGeom>
              <a:avLst/>
              <a:gdLst>
                <a:gd name="connsiteX0" fmla="*/ 0 w 2781490"/>
                <a:gd name="connsiteY0" fmla="*/ 0 h 1351359"/>
                <a:gd name="connsiteX1" fmla="*/ 2781490 w 2781490"/>
                <a:gd name="connsiteY1" fmla="*/ 0 h 1351359"/>
                <a:gd name="connsiteX2" fmla="*/ 2781490 w 2781490"/>
                <a:gd name="connsiteY2" fmla="*/ 1351359 h 1351359"/>
                <a:gd name="connsiteX3" fmla="*/ 0 w 2781490"/>
                <a:gd name="connsiteY3" fmla="*/ 1351359 h 1351359"/>
                <a:gd name="connsiteX4" fmla="*/ 0 w 2781490"/>
                <a:gd name="connsiteY4" fmla="*/ 0 h 135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490" h="1351359">
                  <a:moveTo>
                    <a:pt x="0" y="0"/>
                  </a:moveTo>
                  <a:lnTo>
                    <a:pt x="2781490" y="0"/>
                  </a:lnTo>
                  <a:lnTo>
                    <a:pt x="2781490" y="1351359"/>
                  </a:lnTo>
                  <a:lnTo>
                    <a:pt x="0" y="1351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54BFFA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>
              <a:defPPr>
                <a:defRPr lang="ru-RU"/>
              </a:defPPr>
              <a:lvl1pPr marL="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671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342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0127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6835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3548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0252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196959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3673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rgbClr val="423D67"/>
                  </a:solidFill>
                </a:rPr>
                <a:t>Техническая </a:t>
              </a:r>
              <a:r>
                <a:rPr lang="ru-RU" dirty="0">
                  <a:solidFill>
                    <a:srgbClr val="423D67"/>
                  </a:solidFill>
                </a:rPr>
                <a:t>поддержка РЕГИОНАЛЬНОГО координатора</a:t>
              </a:r>
              <a:endParaRPr lang="ru-RU" kern="1200" dirty="0">
                <a:solidFill>
                  <a:srgbClr val="423D67"/>
                </a:solidFill>
              </a:endParaRPr>
            </a:p>
          </p:txBody>
        </p:sp>
        <p:sp>
          <p:nvSpPr>
            <p:cNvPr id="13" name="Прямая соединительная линия 12"/>
            <p:cNvSpPr/>
            <p:nvPr/>
          </p:nvSpPr>
          <p:spPr>
            <a:xfrm>
              <a:off x="803910" y="5209578"/>
              <a:ext cx="2834640" cy="0"/>
            </a:xfrm>
            <a:prstGeom prst="line">
              <a:avLst/>
            </a:prstGeom>
            <a:grpFill/>
            <a:ln>
              <a:solidFill>
                <a:srgbClr val="54BFFA"/>
              </a:solidFill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857060" y="5019676"/>
              <a:ext cx="2781490" cy="1104604"/>
            </a:xfrm>
            <a:custGeom>
              <a:avLst/>
              <a:gdLst>
                <a:gd name="connsiteX0" fmla="*/ 0 w 2781490"/>
                <a:gd name="connsiteY0" fmla="*/ 0 h 1351359"/>
                <a:gd name="connsiteX1" fmla="*/ 2781490 w 2781490"/>
                <a:gd name="connsiteY1" fmla="*/ 0 h 1351359"/>
                <a:gd name="connsiteX2" fmla="*/ 2781490 w 2781490"/>
                <a:gd name="connsiteY2" fmla="*/ 1351359 h 1351359"/>
                <a:gd name="connsiteX3" fmla="*/ 0 w 2781490"/>
                <a:gd name="connsiteY3" fmla="*/ 1351359 h 1351359"/>
                <a:gd name="connsiteX4" fmla="*/ 0 w 2781490"/>
                <a:gd name="connsiteY4" fmla="*/ 0 h 135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490" h="1351359">
                  <a:moveTo>
                    <a:pt x="0" y="0"/>
                  </a:moveTo>
                  <a:lnTo>
                    <a:pt x="2781490" y="0"/>
                  </a:lnTo>
                  <a:lnTo>
                    <a:pt x="2781490" y="1351359"/>
                  </a:lnTo>
                  <a:lnTo>
                    <a:pt x="0" y="1351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54BFFA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>
              <a:defPPr>
                <a:defRPr lang="ru-RU"/>
              </a:defPPr>
              <a:lvl1pPr marL="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671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342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0127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6835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3548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0252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196959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3673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ru-RU" kern="1200" dirty="0" smtClean="0">
                  <a:solidFill>
                    <a:srgbClr val="423D67"/>
                  </a:solidFill>
                </a:rPr>
                <a:t>Формирование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ru-RU" kern="1200" dirty="0" smtClean="0">
                  <a:solidFill>
                    <a:srgbClr val="423D67"/>
                  </a:solidFill>
                </a:rPr>
                <a:t>плана-графика внесения данных ОО (по регионам)</a:t>
              </a:r>
              <a:endParaRPr lang="ru-RU" kern="1200" dirty="0">
                <a:solidFill>
                  <a:srgbClr val="423D67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196368" y="1124263"/>
            <a:ext cx="4072984" cy="4416998"/>
            <a:chOff x="95250" y="2344345"/>
            <a:chExt cx="3912693" cy="4284161"/>
          </a:xfrm>
          <a:solidFill>
            <a:srgbClr val="CDCDEB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7" name="Прямая соединительная линия 16"/>
            <p:cNvSpPr/>
            <p:nvPr/>
          </p:nvSpPr>
          <p:spPr>
            <a:xfrm>
              <a:off x="95250" y="2344345"/>
              <a:ext cx="3543300" cy="0"/>
            </a:xfrm>
            <a:prstGeom prst="line">
              <a:avLst/>
            </a:prstGeom>
            <a:grpFill/>
            <a:ln>
              <a:solidFill>
                <a:srgbClr val="54BFFA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95250" y="2371724"/>
              <a:ext cx="708660" cy="4256780"/>
            </a:xfrm>
            <a:custGeom>
              <a:avLst/>
              <a:gdLst>
                <a:gd name="connsiteX0" fmla="*/ 0 w 708660"/>
                <a:gd name="connsiteY0" fmla="*/ 0 h 4324350"/>
                <a:gd name="connsiteX1" fmla="*/ 708660 w 708660"/>
                <a:gd name="connsiteY1" fmla="*/ 0 h 4324350"/>
                <a:gd name="connsiteX2" fmla="*/ 708660 w 708660"/>
                <a:gd name="connsiteY2" fmla="*/ 4324350 h 4324350"/>
                <a:gd name="connsiteX3" fmla="*/ 0 w 708660"/>
                <a:gd name="connsiteY3" fmla="*/ 4324350 h 4324350"/>
                <a:gd name="connsiteX4" fmla="*/ 0 w 708660"/>
                <a:gd name="connsiteY4" fmla="*/ 0 h 432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660" h="4324350">
                  <a:moveTo>
                    <a:pt x="0" y="0"/>
                  </a:moveTo>
                  <a:lnTo>
                    <a:pt x="708660" y="0"/>
                  </a:lnTo>
                  <a:lnTo>
                    <a:pt x="708660" y="4324350"/>
                  </a:lnTo>
                  <a:lnTo>
                    <a:pt x="0" y="4324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54BFFA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76200" tIns="76200" rIns="76200" bIns="76200" numCol="1" spcCol="1270" anchor="t" anchorCtr="0">
              <a:noAutofit/>
            </a:bodyPr>
            <a:lstStyle>
              <a:defPPr>
                <a:defRPr lang="ru-RU"/>
              </a:defPPr>
              <a:lvl1pPr marL="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671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342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0127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6835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3548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0252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196959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3673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rgbClr val="423D67"/>
                  </a:solidFill>
                </a:rPr>
                <a:t>Региональный координатор</a:t>
              </a:r>
              <a:r>
                <a:rPr lang="ru-RU" sz="2000" kern="1200" dirty="0" smtClean="0">
                  <a:solidFill>
                    <a:srgbClr val="FF0000"/>
                  </a:solidFill>
                </a:rPr>
                <a:t>*</a:t>
              </a:r>
              <a:r>
                <a:rPr lang="ru-RU" sz="2000" kern="1200" dirty="0" smtClean="0">
                  <a:solidFill>
                    <a:srgbClr val="423D67"/>
                  </a:solidFill>
                </a:rPr>
                <a:t> </a:t>
              </a:r>
              <a:br>
                <a:rPr lang="ru-RU" sz="2000" kern="1200" dirty="0" smtClean="0">
                  <a:solidFill>
                    <a:srgbClr val="423D67"/>
                  </a:solidFill>
                </a:rPr>
              </a:br>
              <a:endParaRPr lang="ru-RU" sz="2000" kern="1200" dirty="0">
                <a:solidFill>
                  <a:srgbClr val="423D67"/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857059" y="2371726"/>
              <a:ext cx="3150884" cy="632020"/>
            </a:xfrm>
            <a:custGeom>
              <a:avLst/>
              <a:gdLst>
                <a:gd name="connsiteX0" fmla="*/ 0 w 2781490"/>
                <a:gd name="connsiteY0" fmla="*/ 0 h 1351359"/>
                <a:gd name="connsiteX1" fmla="*/ 2781490 w 2781490"/>
                <a:gd name="connsiteY1" fmla="*/ 0 h 1351359"/>
                <a:gd name="connsiteX2" fmla="*/ 2781490 w 2781490"/>
                <a:gd name="connsiteY2" fmla="*/ 1351359 h 1351359"/>
                <a:gd name="connsiteX3" fmla="*/ 0 w 2781490"/>
                <a:gd name="connsiteY3" fmla="*/ 1351359 h 1351359"/>
                <a:gd name="connsiteX4" fmla="*/ 0 w 2781490"/>
                <a:gd name="connsiteY4" fmla="*/ 0 h 135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490" h="1351359">
                  <a:moveTo>
                    <a:pt x="0" y="0"/>
                  </a:moveTo>
                  <a:lnTo>
                    <a:pt x="2781490" y="0"/>
                  </a:lnTo>
                  <a:lnTo>
                    <a:pt x="2781490" y="1351359"/>
                  </a:lnTo>
                  <a:lnTo>
                    <a:pt x="0" y="1351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54BFFA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>
              <a:defPPr>
                <a:defRPr lang="ru-RU"/>
              </a:defPPr>
              <a:lvl1pPr marL="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671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342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0127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6835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3548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0252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196959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3673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rgbClr val="423D67"/>
                  </a:solidFill>
                </a:rPr>
                <a:t>Консультирование сотрудников ОО по вопросам мониторинга</a:t>
              </a:r>
              <a:endParaRPr lang="ru-RU" kern="1200" dirty="0">
                <a:solidFill>
                  <a:srgbClr val="423D67"/>
                </a:solidFill>
              </a:endParaRPr>
            </a:p>
          </p:txBody>
        </p:sp>
        <p:sp>
          <p:nvSpPr>
            <p:cNvPr id="20" name="Прямая соединительная линия 19"/>
            <p:cNvSpPr/>
            <p:nvPr/>
          </p:nvSpPr>
          <p:spPr>
            <a:xfrm>
              <a:off x="803910" y="3650389"/>
              <a:ext cx="2834640" cy="0"/>
            </a:xfrm>
            <a:prstGeom prst="line">
              <a:avLst/>
            </a:prstGeom>
            <a:grpFill/>
            <a:ln>
              <a:solidFill>
                <a:srgbClr val="54BFFA"/>
              </a:solidFill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845464" y="3012681"/>
              <a:ext cx="3150884" cy="637708"/>
            </a:xfrm>
            <a:custGeom>
              <a:avLst/>
              <a:gdLst>
                <a:gd name="connsiteX0" fmla="*/ 0 w 2781490"/>
                <a:gd name="connsiteY0" fmla="*/ 0 h 1351359"/>
                <a:gd name="connsiteX1" fmla="*/ 2781490 w 2781490"/>
                <a:gd name="connsiteY1" fmla="*/ 0 h 1351359"/>
                <a:gd name="connsiteX2" fmla="*/ 2781490 w 2781490"/>
                <a:gd name="connsiteY2" fmla="*/ 1351359 h 1351359"/>
                <a:gd name="connsiteX3" fmla="*/ 0 w 2781490"/>
                <a:gd name="connsiteY3" fmla="*/ 1351359 h 1351359"/>
                <a:gd name="connsiteX4" fmla="*/ 0 w 2781490"/>
                <a:gd name="connsiteY4" fmla="*/ 0 h 135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490" h="1351359">
                  <a:moveTo>
                    <a:pt x="0" y="0"/>
                  </a:moveTo>
                  <a:lnTo>
                    <a:pt x="2781490" y="0"/>
                  </a:lnTo>
                  <a:lnTo>
                    <a:pt x="2781490" y="1351359"/>
                  </a:lnTo>
                  <a:lnTo>
                    <a:pt x="0" y="1351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54BFFA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>
              <a:defPPr>
                <a:defRPr lang="ru-RU"/>
              </a:defPPr>
              <a:lvl1pPr marL="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671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342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0127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6835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3548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0252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196959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3673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rgbClr val="423D67"/>
                  </a:solidFill>
                </a:rPr>
                <a:t>Техническая поддержка сотрудников ОО</a:t>
              </a:r>
              <a:endParaRPr lang="ru-RU" kern="1200" dirty="0">
                <a:solidFill>
                  <a:srgbClr val="423D67"/>
                </a:solidFill>
              </a:endParaRPr>
            </a:p>
          </p:txBody>
        </p:sp>
        <p:sp>
          <p:nvSpPr>
            <p:cNvPr id="22" name="Прямая соединительная линия 21"/>
            <p:cNvSpPr/>
            <p:nvPr/>
          </p:nvSpPr>
          <p:spPr>
            <a:xfrm>
              <a:off x="803910" y="5209578"/>
              <a:ext cx="2834640" cy="0"/>
            </a:xfrm>
            <a:prstGeom prst="line">
              <a:avLst/>
            </a:prstGeom>
            <a:grpFill/>
            <a:ln>
              <a:solidFill>
                <a:srgbClr val="54BFFA"/>
              </a:solidFill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845464" y="3717166"/>
              <a:ext cx="3150882" cy="606979"/>
            </a:xfrm>
            <a:custGeom>
              <a:avLst/>
              <a:gdLst>
                <a:gd name="connsiteX0" fmla="*/ 0 w 2781490"/>
                <a:gd name="connsiteY0" fmla="*/ 0 h 1351359"/>
                <a:gd name="connsiteX1" fmla="*/ 2781490 w 2781490"/>
                <a:gd name="connsiteY1" fmla="*/ 0 h 1351359"/>
                <a:gd name="connsiteX2" fmla="*/ 2781490 w 2781490"/>
                <a:gd name="connsiteY2" fmla="*/ 1351359 h 1351359"/>
                <a:gd name="connsiteX3" fmla="*/ 0 w 2781490"/>
                <a:gd name="connsiteY3" fmla="*/ 1351359 h 1351359"/>
                <a:gd name="connsiteX4" fmla="*/ 0 w 2781490"/>
                <a:gd name="connsiteY4" fmla="*/ 0 h 135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490" h="1351359">
                  <a:moveTo>
                    <a:pt x="0" y="0"/>
                  </a:moveTo>
                  <a:lnTo>
                    <a:pt x="2781490" y="0"/>
                  </a:lnTo>
                  <a:lnTo>
                    <a:pt x="2781490" y="1351359"/>
                  </a:lnTo>
                  <a:lnTo>
                    <a:pt x="0" y="1351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54BFFA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>
              <a:defPPr>
                <a:defRPr lang="ru-RU"/>
              </a:defPPr>
              <a:lvl1pPr marL="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671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342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0127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6835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3548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0252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196959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3673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rgbClr val="423D67"/>
                  </a:solidFill>
                </a:rPr>
                <a:t>Контроль за внесением данных (полнота, своевременность)</a:t>
              </a:r>
              <a:endParaRPr lang="ru-RU" kern="1200" dirty="0">
                <a:solidFill>
                  <a:srgbClr val="423D67"/>
                </a:solidFill>
              </a:endParaRPr>
            </a:p>
          </p:txBody>
        </p:sp>
        <p:sp>
          <p:nvSpPr>
            <p:cNvPr id="24" name="Прямая соединительная линия 23"/>
            <p:cNvSpPr/>
            <p:nvPr/>
          </p:nvSpPr>
          <p:spPr>
            <a:xfrm>
              <a:off x="803910" y="6628506"/>
              <a:ext cx="2834640" cy="0"/>
            </a:xfrm>
            <a:prstGeom prst="line">
              <a:avLst/>
            </a:prstGeom>
            <a:grpFill/>
            <a:ln>
              <a:solidFill>
                <a:srgbClr val="54BFFA"/>
              </a:solidFill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5" name="Полилиния 24"/>
          <p:cNvSpPr/>
          <p:nvPr/>
        </p:nvSpPr>
        <p:spPr>
          <a:xfrm>
            <a:off x="5114611" y="6099349"/>
            <a:ext cx="4511710" cy="602902"/>
          </a:xfrm>
          <a:custGeom>
            <a:avLst/>
            <a:gdLst>
              <a:gd name="connsiteX0" fmla="*/ 0 w 2781490"/>
              <a:gd name="connsiteY0" fmla="*/ 0 h 1351359"/>
              <a:gd name="connsiteX1" fmla="*/ 2781490 w 2781490"/>
              <a:gd name="connsiteY1" fmla="*/ 0 h 1351359"/>
              <a:gd name="connsiteX2" fmla="*/ 2781490 w 2781490"/>
              <a:gd name="connsiteY2" fmla="*/ 1351359 h 1351359"/>
              <a:gd name="connsiteX3" fmla="*/ 0 w 2781490"/>
              <a:gd name="connsiteY3" fmla="*/ 1351359 h 1351359"/>
              <a:gd name="connsiteX4" fmla="*/ 0 w 2781490"/>
              <a:gd name="connsiteY4" fmla="*/ 0 h 135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490" h="1351359">
                <a:moveTo>
                  <a:pt x="0" y="0"/>
                </a:moveTo>
                <a:lnTo>
                  <a:pt x="2781490" y="0"/>
                </a:lnTo>
                <a:lnTo>
                  <a:pt x="2781490" y="1351359"/>
                </a:lnTo>
                <a:lnTo>
                  <a:pt x="0" y="13513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54BFFA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rgbClr val="423D67"/>
                </a:solidFill>
              </a:rPr>
              <a:t>Образовательная организация</a:t>
            </a:r>
            <a:endParaRPr lang="ru-RU" kern="1200" dirty="0">
              <a:solidFill>
                <a:srgbClr val="423D67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9009088" y="1152492"/>
            <a:ext cx="2627167" cy="4388770"/>
            <a:chOff x="95250" y="2371724"/>
            <a:chExt cx="3543300" cy="3752556"/>
          </a:xfrm>
          <a:solidFill>
            <a:srgbClr val="CDCDEB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8" name="Прямая соединительная линия 27"/>
            <p:cNvSpPr/>
            <p:nvPr/>
          </p:nvSpPr>
          <p:spPr>
            <a:xfrm>
              <a:off x="95250" y="2371725"/>
              <a:ext cx="3543300" cy="0"/>
            </a:xfrm>
            <a:prstGeom prst="line">
              <a:avLst/>
            </a:prstGeom>
            <a:grpFill/>
            <a:ln>
              <a:solidFill>
                <a:srgbClr val="54BFFA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95250" y="2371724"/>
              <a:ext cx="708660" cy="3752556"/>
            </a:xfrm>
            <a:custGeom>
              <a:avLst/>
              <a:gdLst>
                <a:gd name="connsiteX0" fmla="*/ 0 w 708660"/>
                <a:gd name="connsiteY0" fmla="*/ 0 h 4324350"/>
                <a:gd name="connsiteX1" fmla="*/ 708660 w 708660"/>
                <a:gd name="connsiteY1" fmla="*/ 0 h 4324350"/>
                <a:gd name="connsiteX2" fmla="*/ 708660 w 708660"/>
                <a:gd name="connsiteY2" fmla="*/ 4324350 h 4324350"/>
                <a:gd name="connsiteX3" fmla="*/ 0 w 708660"/>
                <a:gd name="connsiteY3" fmla="*/ 4324350 h 4324350"/>
                <a:gd name="connsiteX4" fmla="*/ 0 w 708660"/>
                <a:gd name="connsiteY4" fmla="*/ 0 h 432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660" h="4324350">
                  <a:moveTo>
                    <a:pt x="0" y="0"/>
                  </a:moveTo>
                  <a:lnTo>
                    <a:pt x="708660" y="0"/>
                  </a:lnTo>
                  <a:lnTo>
                    <a:pt x="708660" y="4324350"/>
                  </a:lnTo>
                  <a:lnTo>
                    <a:pt x="0" y="4324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54BFFA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76200" tIns="76200" rIns="76200" bIns="76200" numCol="1" spcCol="1270" anchor="t" anchorCtr="0">
              <a:noAutofit/>
            </a:bodyPr>
            <a:lstStyle>
              <a:defPPr>
                <a:defRPr lang="ru-RU"/>
              </a:defPPr>
              <a:lvl1pPr marL="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671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342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0127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6835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3548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0252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196959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3673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rgbClr val="423D67"/>
                  </a:solidFill>
                </a:rPr>
                <a:t>Муниципальный координатор</a:t>
              </a:r>
              <a:r>
                <a:rPr lang="ru-RU" sz="2000" kern="1200" dirty="0" smtClean="0">
                  <a:solidFill>
                    <a:srgbClr val="FF0000"/>
                  </a:solidFill>
                </a:rPr>
                <a:t>*</a:t>
              </a:r>
              <a:r>
                <a:rPr lang="ru-RU" sz="2000" kern="1200" dirty="0" smtClean="0">
                  <a:solidFill>
                    <a:srgbClr val="423D67"/>
                  </a:solidFill>
                </a:rPr>
                <a:t> </a:t>
              </a:r>
              <a:br>
                <a:rPr lang="ru-RU" sz="2000" kern="1200" dirty="0" smtClean="0">
                  <a:solidFill>
                    <a:srgbClr val="423D67"/>
                  </a:solidFill>
                </a:rPr>
              </a:br>
              <a:endParaRPr lang="ru-RU" sz="2000" kern="1200" dirty="0">
                <a:solidFill>
                  <a:srgbClr val="423D67"/>
                </a:solidFill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857059" y="2439291"/>
              <a:ext cx="2781490" cy="1351359"/>
            </a:xfrm>
            <a:custGeom>
              <a:avLst/>
              <a:gdLst>
                <a:gd name="connsiteX0" fmla="*/ 0 w 2781490"/>
                <a:gd name="connsiteY0" fmla="*/ 0 h 1351359"/>
                <a:gd name="connsiteX1" fmla="*/ 2781490 w 2781490"/>
                <a:gd name="connsiteY1" fmla="*/ 0 h 1351359"/>
                <a:gd name="connsiteX2" fmla="*/ 2781490 w 2781490"/>
                <a:gd name="connsiteY2" fmla="*/ 1351359 h 1351359"/>
                <a:gd name="connsiteX3" fmla="*/ 0 w 2781490"/>
                <a:gd name="connsiteY3" fmla="*/ 1351359 h 1351359"/>
                <a:gd name="connsiteX4" fmla="*/ 0 w 2781490"/>
                <a:gd name="connsiteY4" fmla="*/ 0 h 135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490" h="1351359">
                  <a:moveTo>
                    <a:pt x="0" y="0"/>
                  </a:moveTo>
                  <a:lnTo>
                    <a:pt x="2781490" y="0"/>
                  </a:lnTo>
                  <a:lnTo>
                    <a:pt x="2781490" y="1351359"/>
                  </a:lnTo>
                  <a:lnTo>
                    <a:pt x="0" y="1351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54BFFA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>
              <a:defPPr>
                <a:defRPr lang="ru-RU"/>
              </a:defPPr>
              <a:lvl1pPr marL="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671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342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0127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6835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3548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0252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196959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3673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rgbClr val="423D67"/>
                  </a:solidFill>
                </a:rPr>
                <a:t>Консультирование сотрудников ОО</a:t>
              </a:r>
              <a:br>
                <a:rPr lang="ru-RU" kern="1200" dirty="0" smtClean="0">
                  <a:solidFill>
                    <a:srgbClr val="423D67"/>
                  </a:solidFill>
                </a:rPr>
              </a:br>
              <a:r>
                <a:rPr lang="ru-RU" kern="1200" dirty="0" smtClean="0">
                  <a:solidFill>
                    <a:srgbClr val="423D67"/>
                  </a:solidFill>
                </a:rPr>
                <a:t>по вопросам мониторинга</a:t>
              </a:r>
              <a:endParaRPr lang="ru-RU" kern="1200" dirty="0">
                <a:solidFill>
                  <a:srgbClr val="423D67"/>
                </a:solidFill>
              </a:endParaRPr>
            </a:p>
          </p:txBody>
        </p:sp>
        <p:sp>
          <p:nvSpPr>
            <p:cNvPr id="31" name="Прямая соединительная линия 30"/>
            <p:cNvSpPr/>
            <p:nvPr/>
          </p:nvSpPr>
          <p:spPr>
            <a:xfrm>
              <a:off x="803910" y="3790651"/>
              <a:ext cx="2834640" cy="0"/>
            </a:xfrm>
            <a:prstGeom prst="line">
              <a:avLst/>
            </a:prstGeom>
            <a:grpFill/>
            <a:ln>
              <a:solidFill>
                <a:srgbClr val="54BFFA"/>
              </a:solidFill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Прямая соединительная линия 32"/>
            <p:cNvSpPr/>
            <p:nvPr/>
          </p:nvSpPr>
          <p:spPr>
            <a:xfrm>
              <a:off x="803910" y="5209578"/>
              <a:ext cx="2834640" cy="0"/>
            </a:xfrm>
            <a:prstGeom prst="line">
              <a:avLst/>
            </a:prstGeom>
            <a:grpFill/>
            <a:ln>
              <a:solidFill>
                <a:srgbClr val="54BFFA"/>
              </a:solidFill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857060" y="5019676"/>
              <a:ext cx="2781490" cy="1104604"/>
            </a:xfrm>
            <a:custGeom>
              <a:avLst/>
              <a:gdLst>
                <a:gd name="connsiteX0" fmla="*/ 0 w 2781490"/>
                <a:gd name="connsiteY0" fmla="*/ 0 h 1351359"/>
                <a:gd name="connsiteX1" fmla="*/ 2781490 w 2781490"/>
                <a:gd name="connsiteY1" fmla="*/ 0 h 1351359"/>
                <a:gd name="connsiteX2" fmla="*/ 2781490 w 2781490"/>
                <a:gd name="connsiteY2" fmla="*/ 1351359 h 1351359"/>
                <a:gd name="connsiteX3" fmla="*/ 0 w 2781490"/>
                <a:gd name="connsiteY3" fmla="*/ 1351359 h 1351359"/>
                <a:gd name="connsiteX4" fmla="*/ 0 w 2781490"/>
                <a:gd name="connsiteY4" fmla="*/ 0 h 135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490" h="1351359">
                  <a:moveTo>
                    <a:pt x="0" y="0"/>
                  </a:moveTo>
                  <a:lnTo>
                    <a:pt x="2781490" y="0"/>
                  </a:lnTo>
                  <a:lnTo>
                    <a:pt x="2781490" y="1351359"/>
                  </a:lnTo>
                  <a:lnTo>
                    <a:pt x="0" y="1351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54BFFA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>
              <a:defPPr>
                <a:defRPr lang="ru-RU"/>
              </a:defPPr>
              <a:lvl1pPr marL="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671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3420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0127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6835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3548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0252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196959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3673" algn="l" defTabSz="91342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rgbClr val="423D67"/>
                  </a:solidFill>
                </a:rPr>
                <a:t>Контроль за внесением данных(полнота, своевременность)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dirty="0">
                <a:solidFill>
                  <a:srgbClr val="423D67"/>
                </a:solidFill>
              </a:endParaRP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>
                <a:solidFill>
                  <a:srgbClr val="423D67"/>
                </a:solidFill>
              </a:endParaRPr>
            </a:p>
          </p:txBody>
        </p:sp>
      </p:grpSp>
      <p:sp>
        <p:nvSpPr>
          <p:cNvPr id="36" name="Двойная стрелка влево/вправо 35"/>
          <p:cNvSpPr/>
          <p:nvPr/>
        </p:nvSpPr>
        <p:spPr>
          <a:xfrm>
            <a:off x="8269352" y="3192291"/>
            <a:ext cx="739736" cy="490984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9573929" y="2852550"/>
            <a:ext cx="2062326" cy="1396832"/>
          </a:xfrm>
          <a:custGeom>
            <a:avLst/>
            <a:gdLst>
              <a:gd name="connsiteX0" fmla="*/ 0 w 2781490"/>
              <a:gd name="connsiteY0" fmla="*/ 0 h 1351359"/>
              <a:gd name="connsiteX1" fmla="*/ 2781490 w 2781490"/>
              <a:gd name="connsiteY1" fmla="*/ 0 h 1351359"/>
              <a:gd name="connsiteX2" fmla="*/ 2781490 w 2781490"/>
              <a:gd name="connsiteY2" fmla="*/ 1351359 h 1351359"/>
              <a:gd name="connsiteX3" fmla="*/ 0 w 2781490"/>
              <a:gd name="connsiteY3" fmla="*/ 1351359 h 1351359"/>
              <a:gd name="connsiteX4" fmla="*/ 0 w 2781490"/>
              <a:gd name="connsiteY4" fmla="*/ 0 h 135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490" h="1351359">
                <a:moveTo>
                  <a:pt x="0" y="0"/>
                </a:moveTo>
                <a:lnTo>
                  <a:pt x="2781490" y="0"/>
                </a:lnTo>
                <a:lnTo>
                  <a:pt x="2781490" y="1351359"/>
                </a:lnTo>
                <a:lnTo>
                  <a:pt x="0" y="13513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54BFFA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rgbClr val="423D67"/>
                </a:solidFill>
              </a:rPr>
              <a:t>Техническая поддержка сотрудников ОО</a:t>
            </a:r>
            <a:endParaRPr lang="ru-RU" kern="1200" dirty="0">
              <a:solidFill>
                <a:srgbClr val="423D67"/>
              </a:solidFill>
            </a:endParaRPr>
          </a:p>
        </p:txBody>
      </p:sp>
      <p:sp>
        <p:nvSpPr>
          <p:cNvPr id="38" name="Двойная стрелка влево/вправо 37"/>
          <p:cNvSpPr/>
          <p:nvPr/>
        </p:nvSpPr>
        <p:spPr>
          <a:xfrm rot="7972617">
            <a:off x="9214134" y="5690199"/>
            <a:ext cx="660783" cy="260019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4947137" y="3202149"/>
            <a:ext cx="3295501" cy="860584"/>
          </a:xfrm>
          <a:custGeom>
            <a:avLst/>
            <a:gdLst>
              <a:gd name="connsiteX0" fmla="*/ 0 w 2781490"/>
              <a:gd name="connsiteY0" fmla="*/ 0 h 1351359"/>
              <a:gd name="connsiteX1" fmla="*/ 2781490 w 2781490"/>
              <a:gd name="connsiteY1" fmla="*/ 0 h 1351359"/>
              <a:gd name="connsiteX2" fmla="*/ 2781490 w 2781490"/>
              <a:gd name="connsiteY2" fmla="*/ 1351359 h 1351359"/>
              <a:gd name="connsiteX3" fmla="*/ 0 w 2781490"/>
              <a:gd name="connsiteY3" fmla="*/ 1351359 h 1351359"/>
              <a:gd name="connsiteX4" fmla="*/ 0 w 2781490"/>
              <a:gd name="connsiteY4" fmla="*/ 0 h 135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490" h="1351359">
                <a:moveTo>
                  <a:pt x="0" y="0"/>
                </a:moveTo>
                <a:lnTo>
                  <a:pt x="2781490" y="0"/>
                </a:lnTo>
                <a:lnTo>
                  <a:pt x="2781490" y="1351359"/>
                </a:lnTo>
                <a:lnTo>
                  <a:pt x="0" y="13513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54BFFA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dirty="0">
                <a:solidFill>
                  <a:srgbClr val="423D67"/>
                </a:solidFill>
              </a:rPr>
              <a:t>Методологическая поддержка по вопросам проведения </a:t>
            </a:r>
            <a:r>
              <a:rPr lang="ru-RU" dirty="0" err="1" smtClean="0">
                <a:solidFill>
                  <a:srgbClr val="423D67"/>
                </a:solidFill>
              </a:rPr>
              <a:t>аккредмониторинга</a:t>
            </a:r>
            <a:endParaRPr lang="ru-RU" dirty="0">
              <a:solidFill>
                <a:srgbClr val="423D67"/>
              </a:solidFill>
            </a:endParaRPr>
          </a:p>
        </p:txBody>
      </p:sp>
      <p:sp>
        <p:nvSpPr>
          <p:cNvPr id="48" name="Полилиния 47"/>
          <p:cNvSpPr/>
          <p:nvPr/>
        </p:nvSpPr>
        <p:spPr>
          <a:xfrm>
            <a:off x="4962050" y="4110197"/>
            <a:ext cx="3280588" cy="1393260"/>
          </a:xfrm>
          <a:custGeom>
            <a:avLst/>
            <a:gdLst>
              <a:gd name="connsiteX0" fmla="*/ 0 w 2781490"/>
              <a:gd name="connsiteY0" fmla="*/ 0 h 1351359"/>
              <a:gd name="connsiteX1" fmla="*/ 2781490 w 2781490"/>
              <a:gd name="connsiteY1" fmla="*/ 0 h 1351359"/>
              <a:gd name="connsiteX2" fmla="*/ 2781490 w 2781490"/>
              <a:gd name="connsiteY2" fmla="*/ 1351359 h 1351359"/>
              <a:gd name="connsiteX3" fmla="*/ 0 w 2781490"/>
              <a:gd name="connsiteY3" fmla="*/ 1351359 h 1351359"/>
              <a:gd name="connsiteX4" fmla="*/ 0 w 2781490"/>
              <a:gd name="connsiteY4" fmla="*/ 0 h 135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490" h="1351359">
                <a:moveTo>
                  <a:pt x="0" y="0"/>
                </a:moveTo>
                <a:lnTo>
                  <a:pt x="2781490" y="0"/>
                </a:lnTo>
                <a:lnTo>
                  <a:pt x="2781490" y="1351359"/>
                </a:lnTo>
                <a:lnTo>
                  <a:pt x="0" y="13513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54BFFA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>
            <a:defPPr>
              <a:defRPr lang="ru-RU"/>
            </a:defPPr>
            <a:lvl1pPr marL="0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710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3420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0127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6835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3548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0252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6959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3673" algn="l" defTabSz="91342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dirty="0">
                <a:solidFill>
                  <a:srgbClr val="423D67"/>
                </a:solidFill>
              </a:rPr>
              <a:t>Информирование </a:t>
            </a:r>
            <a:br>
              <a:rPr lang="ru-RU" dirty="0">
                <a:solidFill>
                  <a:srgbClr val="423D67"/>
                </a:solidFill>
              </a:rPr>
            </a:br>
            <a:r>
              <a:rPr lang="ru-RU" dirty="0">
                <a:solidFill>
                  <a:srgbClr val="423D67"/>
                </a:solidFill>
              </a:rPr>
              <a:t>о предстоящий мероприятиях, сроках внесения сведений, </a:t>
            </a:r>
            <a:br>
              <a:rPr lang="ru-RU" dirty="0">
                <a:solidFill>
                  <a:srgbClr val="423D67"/>
                </a:solidFill>
              </a:rPr>
            </a:br>
            <a:r>
              <a:rPr lang="ru-RU" i="1" dirty="0">
                <a:solidFill>
                  <a:srgbClr val="423D67"/>
                </a:solidFill>
              </a:rPr>
              <a:t>(за неделю до </a:t>
            </a:r>
            <a:r>
              <a:rPr lang="ru-RU" i="1" dirty="0" smtClean="0">
                <a:solidFill>
                  <a:srgbClr val="423D67"/>
                </a:solidFill>
              </a:rPr>
              <a:t>начала/ </a:t>
            </a:r>
            <a:r>
              <a:rPr lang="ru-RU" i="1" dirty="0">
                <a:solidFill>
                  <a:srgbClr val="423D67"/>
                </a:solidFill>
              </a:rPr>
              <a:t/>
            </a:r>
            <a:br>
              <a:rPr lang="ru-RU" i="1" dirty="0">
                <a:solidFill>
                  <a:srgbClr val="423D67"/>
                </a:solidFill>
              </a:rPr>
            </a:br>
            <a:r>
              <a:rPr lang="ru-RU" i="1" dirty="0">
                <a:solidFill>
                  <a:srgbClr val="423D67"/>
                </a:solidFill>
              </a:rPr>
              <a:t>в день проведения)</a:t>
            </a:r>
          </a:p>
        </p:txBody>
      </p:sp>
    </p:spTree>
    <p:extLst>
      <p:ext uri="{BB962C8B-B14F-4D97-AF65-F5344CB8AC3E}">
        <p14:creationId xmlns:p14="http://schemas.microsoft.com/office/powerpoint/2010/main" val="36628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DDD9D6-002B-4BB0-8B9C-87C30C25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610370"/>
              </p:ext>
            </p:extLst>
          </p:nvPr>
        </p:nvGraphicFramePr>
        <p:xfrm>
          <a:off x="226937" y="1024932"/>
          <a:ext cx="11883002" cy="536901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49710"/>
                <a:gridCol w="9039593"/>
                <a:gridCol w="2493699"/>
              </a:tblGrid>
              <a:tr h="358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strike="noStrike" spc="-1" dirty="0"/>
                        <a:t>№</a:t>
                      </a:r>
                      <a:endParaRPr sz="1500" b="1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strike="noStrike" spc="-1" dirty="0"/>
                        <a:t>МЕРОПРИЯТИЕ</a:t>
                      </a:r>
                      <a:endParaRPr sz="1500" b="1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strike="noStrike" spc="-1" dirty="0"/>
                        <a:t>СРОКИ</a:t>
                      </a:r>
                      <a:endParaRPr sz="1500" b="1" strike="noStrike" spc="-1" dirty="0">
                        <a:latin typeface="Arial"/>
                      </a:endParaRPr>
                    </a:p>
                  </a:txBody>
                  <a:tcPr marL="90000" marR="90000"/>
                </a:tc>
              </a:tr>
              <a:tr h="36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strike="noStrike" spc="-1" dirty="0" smtClean="0"/>
                        <a:t>1</a:t>
                      </a:r>
                      <a:endParaRPr sz="1500" b="1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kern="1200" dirty="0" smtClean="0">
                          <a:effectLst/>
                        </a:rPr>
                        <a:t>Руководителям</a:t>
                      </a:r>
                      <a:r>
                        <a:rPr lang="en-US" sz="1500" kern="120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effectLst/>
                        </a:rPr>
                        <a:t>муниципальных органов управления образованием   назначить муниципальных координаторов (не ниже начальников отделов) </a:t>
                      </a:r>
                      <a:endParaRPr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kern="1200" dirty="0" smtClean="0">
                          <a:effectLst/>
                        </a:rPr>
                        <a:t>до 18 сентября 2023</a:t>
                      </a:r>
                      <a:endParaRPr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/>
                </a:tc>
              </a:tr>
              <a:tr h="36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strike="noStrike" spc="-1" dirty="0" smtClean="0"/>
                        <a:t>2</a:t>
                      </a:r>
                      <a:endParaRPr sz="1500" b="1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kern="1200" dirty="0" smtClean="0">
                          <a:effectLst/>
                        </a:rPr>
                        <a:t>Руководителям  ОО определить из состава администрации ответственных лиц за осуществление АМ, внесение данных в информационную систему и систематическое стандартизированное наблюдение за выполнением аккредитационных показателей</a:t>
                      </a:r>
                      <a:endParaRPr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endParaRPr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algn="ctr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6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strike="noStrike" spc="-1" dirty="0" smtClean="0"/>
                        <a:t>3</a:t>
                      </a:r>
                      <a:endParaRPr sz="1500" b="1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kern="1200" dirty="0" smtClean="0">
                          <a:effectLst/>
                        </a:rPr>
                        <a:t>Проинформировать Департамент осуществления переданных полномочий Российской Федерации в сфере образования Министерства образования Калининградской </a:t>
                      </a:r>
                      <a:endParaRPr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endParaRPr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algn="ctr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6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strike="noStrike" spc="-1" dirty="0" smtClean="0"/>
                        <a:t>4</a:t>
                      </a:r>
                      <a:endParaRPr sz="1500" b="1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kern="1200" dirty="0">
                          <a:effectLst/>
                        </a:rPr>
                        <a:t>Размещение на официальных сайтах органов </a:t>
                      </a:r>
                      <a:r>
                        <a:rPr lang="ru-RU" sz="1500" kern="1200" dirty="0" smtClean="0">
                          <a:effectLst/>
                        </a:rPr>
                        <a:t>ОМСУ </a:t>
                      </a:r>
                      <a:r>
                        <a:rPr lang="ru-RU" sz="1500" kern="1200" dirty="0">
                          <a:effectLst/>
                        </a:rPr>
                        <a:t>и ОО всех нормативных документов, регулирующих вопросы проведения </a:t>
                      </a:r>
                      <a:r>
                        <a:rPr lang="ru-RU" sz="1500" kern="1200" dirty="0" smtClean="0">
                          <a:effectLst/>
                        </a:rPr>
                        <a:t>АМ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kern="1200" dirty="0">
                          <a:effectLst/>
                        </a:rPr>
                        <a:t>до </a:t>
                      </a:r>
                      <a:r>
                        <a:rPr lang="ru-RU" sz="1500" kern="1200" dirty="0" smtClean="0">
                          <a:effectLst/>
                        </a:rPr>
                        <a:t>20 сентября 2023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/>
                </a:tc>
              </a:tr>
              <a:tr h="343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strike="noStrike" spc="-1" dirty="0" smtClean="0"/>
                        <a:t>5</a:t>
                      </a:r>
                      <a:endParaRPr sz="1500" b="1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kern="1200" dirty="0">
                          <a:effectLst/>
                        </a:rPr>
                        <a:t>Предварительный сбор и оценка данных на муниципальном уровне за год, предшествующий мониторингу 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kern="1200" dirty="0">
                          <a:effectLst/>
                        </a:rPr>
                        <a:t>до </a:t>
                      </a:r>
                      <a:r>
                        <a:rPr lang="ru-RU" sz="1500" kern="1200" dirty="0" smtClean="0">
                          <a:effectLst/>
                        </a:rPr>
                        <a:t>09 октября 2023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/>
                </a:tc>
              </a:tr>
              <a:tr h="36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strike="noStrike" spc="-1" dirty="0" smtClean="0"/>
                        <a:t>6</a:t>
                      </a:r>
                      <a:endParaRPr sz="1500" b="1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kern="1200" dirty="0" smtClean="0">
                          <a:effectLst/>
                        </a:rPr>
                        <a:t>Выявление ОО, не достигших пороговых значений достижения аккредитационных показателей. Подготовка плана мер/мероприятий по профилактике имеющихся рисков, перечня управленческих решений. Собеседование в Министерстве образования Калининградской области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kern="1200" dirty="0" smtClean="0">
                          <a:effectLst/>
                        </a:rPr>
                        <a:t>до 15 октября 2023,   </a:t>
                      </a:r>
                      <a:r>
                        <a:rPr lang="ru-RU" sz="1500" kern="1200" dirty="0">
                          <a:effectLst/>
                        </a:rPr>
                        <a:t>по отдельному графику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/>
                </a:tc>
              </a:tr>
              <a:tr h="36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strike="noStrike" spc="-1" dirty="0" smtClean="0"/>
                        <a:t>7</a:t>
                      </a:r>
                      <a:endParaRPr sz="1500" b="1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strike="noStrike" spc="-1" dirty="0" smtClean="0"/>
                        <a:t>Проверка и согласование предварительных данных 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strike="noStrike" spc="-1" dirty="0" smtClean="0"/>
                        <a:t>с 05 октября по 15 октября</a:t>
                      </a:r>
                      <a:r>
                        <a:rPr lang="ru-RU" sz="1500" strike="noStrike" spc="-1" baseline="0" dirty="0" smtClean="0"/>
                        <a:t> 2023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90000" marR="90000"/>
                </a:tc>
              </a:tr>
              <a:tr h="369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strike="noStrike" spc="-1" dirty="0" smtClean="0"/>
                        <a:t>8</a:t>
                      </a:r>
                      <a:endParaRPr sz="1500" b="1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strike="noStrike" spc="-1" dirty="0" smtClean="0"/>
                        <a:t>ВКС с </a:t>
                      </a:r>
                      <a:r>
                        <a:rPr lang="ru-RU" sz="1500" strike="noStrike" spc="-1" dirty="0" err="1" smtClean="0"/>
                        <a:t>Рособранадзором</a:t>
                      </a:r>
                      <a:r>
                        <a:rPr lang="ru-RU" sz="1500" strike="noStrike" spc="-1" dirty="0" smtClean="0"/>
                        <a:t> и ОИВ,</a:t>
                      </a:r>
                      <a:r>
                        <a:rPr lang="ru-RU" sz="1500" strike="noStrike" spc="-1" baseline="0" dirty="0" smtClean="0"/>
                        <a:t> ОМСУ и </a:t>
                      </a:r>
                      <a:r>
                        <a:rPr lang="ru-RU" sz="1500" strike="noStrike" spc="-1" dirty="0" smtClean="0"/>
                        <a:t>ОО по вопросу аккредитационного мониторинга 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strike="noStrike" spc="-1" dirty="0" smtClean="0"/>
                        <a:t>20 октября 2023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90000" marR="90000"/>
                </a:tc>
              </a:tr>
              <a:tr h="369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500" strike="noStrike" spc="-1" dirty="0" smtClean="0"/>
                        <a:t>9</a:t>
                      </a:r>
                      <a:endParaRPr sz="1500" b="1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Внесение</a:t>
                      </a:r>
                      <a:r>
                        <a:rPr lang="ru-RU" sz="1500" baseline="0" dirty="0" smtClean="0"/>
                        <a:t> данных ОО</a:t>
                      </a:r>
                      <a:endParaRPr lang="ru-RU" sz="1500" dirty="0"/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с 23 ноября 2023 по 05</a:t>
                      </a:r>
                      <a:r>
                        <a:rPr lang="ru-RU" sz="1500" baseline="0" dirty="0" smtClean="0"/>
                        <a:t> ноября 2023 </a:t>
                      </a:r>
                      <a:endParaRPr lang="ru-RU" sz="1500" dirty="0"/>
                    </a:p>
                  </a:txBody>
                  <a:tcPr marL="90000" marR="90000"/>
                </a:tc>
              </a:tr>
            </a:tbl>
          </a:graphicData>
        </a:graphic>
      </p:graphicFrame>
      <p:sp>
        <p:nvSpPr>
          <p:cNvPr id="5" name="Прямоугольник 2"/>
          <p:cNvSpPr/>
          <p:nvPr/>
        </p:nvSpPr>
        <p:spPr bwMode="auto">
          <a:xfrm>
            <a:off x="156599" y="135240"/>
            <a:ext cx="10935943" cy="768274"/>
          </a:xfrm>
          <a:prstGeom prst="rect">
            <a:avLst/>
          </a:prstGeom>
          <a:solidFill>
            <a:schemeClr val="accent2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0" rIns="0" bIns="7560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Первоочередные задачи</a:t>
            </a:r>
            <a:endParaRPr lang="ru-RU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54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908ADC0-5E5E-0601-159E-8F9C6FAFA59F}"/>
              </a:ext>
            </a:extLst>
          </p:cNvPr>
          <p:cNvSpPr txBox="1">
            <a:spLocks/>
          </p:cNvSpPr>
          <p:nvPr/>
        </p:nvSpPr>
        <p:spPr>
          <a:xfrm>
            <a:off x="172277" y="137525"/>
            <a:ext cx="11235237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100" baseline="0">
                <a:solidFill>
                  <a:srgbClr val="955A1A"/>
                </a:solidFill>
                <a:latin typeface="Bahnschrift SemiBold Condensed" panose="020B0502040204020203" pitchFamily="34" charset="0"/>
                <a:ea typeface="+mj-ea"/>
                <a:cs typeface="+mj-cs"/>
              </a:defRPr>
            </a:lvl1pPr>
          </a:lstStyle>
          <a:p>
            <a:pPr algn="ctr" defTabSz="914349"/>
            <a:r>
              <a:rPr lang="ru-RU" sz="2800" b="1" kern="0" dirty="0" smtClean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перечня аккредитованных образовательных программ</a:t>
            </a:r>
            <a:endParaRPr lang="ru-RU" sz="2800" b="1" kern="0" dirty="0">
              <a:solidFill>
                <a:srgbClr val="433D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64485901"/>
              </p:ext>
            </p:extLst>
          </p:nvPr>
        </p:nvGraphicFramePr>
        <p:xfrm>
          <a:off x="204788" y="1252538"/>
          <a:ext cx="11856911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5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2739</Words>
  <Application>Microsoft Office PowerPoint</Application>
  <PresentationFormat>Произвольный</PresentationFormat>
  <Paragraphs>416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Arial Narrow</vt:lpstr>
      <vt:lpstr>Helvetica Neue</vt:lpstr>
      <vt:lpstr>Bahnschrift SemiBold Condensed</vt:lpstr>
      <vt:lpstr>Times New Roman</vt:lpstr>
      <vt:lpstr>DejaVu Sans</vt:lpstr>
      <vt:lpstr>Wingdings</vt:lpstr>
      <vt:lpstr>Тема Office</vt:lpstr>
      <vt:lpstr>Аккредитационный мониторинг как инструмент оценки качества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ПОКАЗАТЕЛИ АККРЕДИТАЦИОННОГО МОНИТОРИНГА СРЕДНЕЕ ПРОФЕССИОНАЛЬНОЕ ОБРАЗОВАНИЕ</vt:lpstr>
      <vt:lpstr>Презентация PowerPoint</vt:lpstr>
      <vt:lpstr>Отчетный период</vt:lpstr>
      <vt:lpstr>Содержание показателей НОО, ООО, СОО</vt:lpstr>
      <vt:lpstr>Содержание показателей СПО</vt:lpstr>
      <vt:lpstr>Работа с результатами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Мотузко</dc:creator>
  <cp:lastModifiedBy>Пользователь</cp:lastModifiedBy>
  <cp:revision>52</cp:revision>
  <cp:lastPrinted>2023-09-13T14:31:43Z</cp:lastPrinted>
  <dcterms:created xsi:type="dcterms:W3CDTF">2023-05-19T12:36:13Z</dcterms:created>
  <dcterms:modified xsi:type="dcterms:W3CDTF">2023-09-14T15:30:48Z</dcterms:modified>
</cp:coreProperties>
</file>